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6" r:id="rId2"/>
    <p:sldId id="278" r:id="rId3"/>
    <p:sldId id="270" r:id="rId4"/>
    <p:sldId id="290" r:id="rId5"/>
    <p:sldId id="288" r:id="rId6"/>
    <p:sldId id="291" r:id="rId7"/>
    <p:sldId id="294" r:id="rId8"/>
    <p:sldId id="293" r:id="rId9"/>
    <p:sldId id="295" r:id="rId10"/>
    <p:sldId id="292" r:id="rId11"/>
    <p:sldId id="296" r:id="rId12"/>
    <p:sldId id="301" r:id="rId13"/>
    <p:sldId id="300" r:id="rId14"/>
    <p:sldId id="298" r:id="rId15"/>
    <p:sldId id="297" r:id="rId16"/>
    <p:sldId id="289" r:id="rId17"/>
    <p:sldId id="302" r:id="rId18"/>
    <p:sldId id="304" r:id="rId19"/>
    <p:sldId id="305" r:id="rId20"/>
    <p:sldId id="306" r:id="rId21"/>
  </p:sldIdLst>
  <p:sldSz cx="9144000" cy="5130800"/>
  <p:notesSz cx="6858000" cy="9144000"/>
  <p:defaultTextStyle>
    <a:lvl1pPr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indent="457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indent="914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indent="1371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indent="18288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indent="22860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indent="27432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indent="32004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indent="3657600">
      <a:defRPr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FF"/>
    <a:srgbClr val="0066FF"/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744" y="-84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indent="4572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9144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3716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1828800" algn="ctr">
        <a:defRPr sz="44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91779" y="2755632"/>
            <a:ext cx="3310604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第十七章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17068" y="857178"/>
            <a:ext cx="448873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699138" y="3544226"/>
            <a:ext cx="4724589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电流与电压和电阻的关系</a:t>
            </a:r>
            <a:endParaRPr lang="zh-CN" sz="4800" baseline="-25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精品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3020204020204" charset="-122"/>
                <a:sym typeface="微软雅黑" panose="020B0503020204020204" charset="-122"/>
              </a:rPr>
              <a:t>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952104" y="2005839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204" y="857178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38661" y="843037"/>
            <a:ext cx="7171192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电阻一定，导体中的电流跟导体两端的电压成正比。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43443" y="2030008"/>
            <a:ext cx="5229224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一定要有“电阻一定”这个条件；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6629" y="208376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归纳结论</a:t>
            </a:r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455085" y="2629202"/>
            <a:ext cx="7764940" cy="1754324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电压是原因，电流是结果，一定是电流跟电压成正比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</a:p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而不能是电压跟电流成正比。因为电压是电源提供的，与电流没关系。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176737" y="1429844"/>
            <a:ext cx="144144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理解两点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266258" y="264251"/>
            <a:ext cx="1214793" cy="578880"/>
          </a:xfrm>
          <a:prstGeom prst="round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实验二</a:t>
            </a:r>
          </a:p>
        </p:txBody>
      </p:sp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1554693" y="264021"/>
            <a:ext cx="368305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探究电流与电阻的关系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596347" y="972337"/>
            <a:ext cx="6111875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如何在更换电阻后，控制其两端电压不变？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693422" y="1829285"/>
            <a:ext cx="2702800" cy="2874984"/>
            <a:chOff x="693422" y="1829285"/>
            <a:chExt cx="2702800" cy="2874984"/>
          </a:xfrm>
        </p:grpSpPr>
        <p:grpSp>
          <p:nvGrpSpPr>
            <p:cNvPr id="5" name="Group 3"/>
            <p:cNvGrpSpPr/>
            <p:nvPr/>
          </p:nvGrpSpPr>
          <p:grpSpPr bwMode="auto">
            <a:xfrm>
              <a:off x="693422" y="1829285"/>
              <a:ext cx="2702800" cy="2316338"/>
              <a:chOff x="0" y="0"/>
              <a:chExt cx="1957" cy="1673"/>
            </a:xfrm>
          </p:grpSpPr>
          <p:sp>
            <p:nvSpPr>
              <p:cNvPr id="6" name="Rectangle 4"/>
              <p:cNvSpPr>
                <a:spLocks noChangeArrowheads="1"/>
              </p:cNvSpPr>
              <p:nvPr/>
            </p:nvSpPr>
            <p:spPr bwMode="auto">
              <a:xfrm>
                <a:off x="158" y="161"/>
                <a:ext cx="1658" cy="858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anose="02010609060101010101" pitchFamily="49" charset="-122"/>
                </a:endParaRPr>
              </a:p>
            </p:txBody>
          </p:sp>
          <p:grpSp>
            <p:nvGrpSpPr>
              <p:cNvPr id="7" name="Group 5"/>
              <p:cNvGrpSpPr/>
              <p:nvPr/>
            </p:nvGrpSpPr>
            <p:grpSpPr bwMode="auto">
              <a:xfrm>
                <a:off x="710" y="0"/>
                <a:ext cx="79" cy="321"/>
                <a:chOff x="0" y="0"/>
                <a:chExt cx="85" cy="340"/>
              </a:xfrm>
            </p:grpSpPr>
            <p:sp>
              <p:nvSpPr>
                <p:cNvPr id="31" name="Rectangle 19"/>
                <p:cNvSpPr>
                  <a:spLocks noChangeArrowheads="1"/>
                </p:cNvSpPr>
                <p:nvPr/>
              </p:nvSpPr>
              <p:spPr bwMode="auto">
                <a:xfrm>
                  <a:off x="0" y="113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2" name="Line 20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3" name="Line 21"/>
                <p:cNvSpPr>
                  <a:spLocks noChangeShapeType="1"/>
                </p:cNvSpPr>
                <p:nvPr/>
              </p:nvSpPr>
              <p:spPr bwMode="auto">
                <a:xfrm>
                  <a:off x="85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" name="Group 9"/>
              <p:cNvGrpSpPr/>
              <p:nvPr/>
            </p:nvGrpSpPr>
            <p:grpSpPr bwMode="auto">
              <a:xfrm>
                <a:off x="1316" y="80"/>
                <a:ext cx="263" cy="161"/>
                <a:chOff x="0" y="0"/>
                <a:chExt cx="256" cy="142"/>
              </a:xfrm>
            </p:grpSpPr>
            <p:sp>
              <p:nvSpPr>
                <p:cNvPr id="28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9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9" name="Rectangle 178"/>
              <p:cNvSpPr>
                <a:spLocks noChangeArrowheads="1"/>
              </p:cNvSpPr>
              <p:nvPr/>
            </p:nvSpPr>
            <p:spPr bwMode="auto">
              <a:xfrm>
                <a:off x="482" y="964"/>
                <a:ext cx="366" cy="114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pPr eaLnBrk="1" hangingPunct="1"/>
                <a:endParaRPr lang="zh-CN" altLang="en-US">
                  <a:ea typeface="黑体" panose="02010609060101010101" pitchFamily="49" charset="-122"/>
                </a:endParaRPr>
              </a:p>
            </p:txBody>
          </p:sp>
          <p:grpSp>
            <p:nvGrpSpPr>
              <p:cNvPr id="10" name="Group 14"/>
              <p:cNvGrpSpPr/>
              <p:nvPr/>
            </p:nvGrpSpPr>
            <p:grpSpPr bwMode="auto">
              <a:xfrm>
                <a:off x="1361" y="766"/>
                <a:ext cx="596" cy="312"/>
                <a:chOff x="0" y="0"/>
                <a:chExt cx="726" cy="363"/>
              </a:xfrm>
            </p:grpSpPr>
            <p:sp>
              <p:nvSpPr>
                <p:cNvPr id="24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6" cy="36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5" name="Line 182"/>
                <p:cNvSpPr>
                  <a:spLocks noChangeShapeType="1"/>
                </p:cNvSpPr>
                <p:nvPr/>
              </p:nvSpPr>
              <p:spPr bwMode="auto">
                <a:xfrm>
                  <a:off x="227" y="0"/>
                  <a:ext cx="31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" name="Line 183"/>
                <p:cNvSpPr>
                  <a:spLocks noChangeShapeType="1"/>
                </p:cNvSpPr>
                <p:nvPr/>
              </p:nvSpPr>
              <p:spPr bwMode="auto">
                <a:xfrm>
                  <a:off x="227" y="0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453" cy="136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1" name="Group 19"/>
              <p:cNvGrpSpPr/>
              <p:nvPr/>
            </p:nvGrpSpPr>
            <p:grpSpPr bwMode="auto">
              <a:xfrm>
                <a:off x="0" y="369"/>
                <a:ext cx="284" cy="283"/>
                <a:chOff x="0" y="57"/>
                <a:chExt cx="284" cy="283"/>
              </a:xfrm>
            </p:grpSpPr>
            <p:sp>
              <p:nvSpPr>
                <p:cNvPr id="22" name="Oval 19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57"/>
                  <a:ext cx="260" cy="2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A</a:t>
                  </a:r>
                </a:p>
              </p:txBody>
            </p:sp>
          </p:grpSp>
          <p:grpSp>
            <p:nvGrpSpPr>
              <p:cNvPr id="12" name="Group 22"/>
              <p:cNvGrpSpPr/>
              <p:nvPr/>
            </p:nvGrpSpPr>
            <p:grpSpPr bwMode="auto">
              <a:xfrm flipV="1">
                <a:off x="158" y="1018"/>
                <a:ext cx="974" cy="508"/>
                <a:chOff x="0" y="0"/>
                <a:chExt cx="1049" cy="538"/>
              </a:xfrm>
            </p:grpSpPr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49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5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1" name="Line 9"/>
                <p:cNvSpPr>
                  <a:spLocks noChangeShapeType="1"/>
                </p:cNvSpPr>
                <p:nvPr/>
              </p:nvSpPr>
              <p:spPr bwMode="auto">
                <a:xfrm>
                  <a:off x="1049" y="0"/>
                  <a:ext cx="0" cy="5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Group 26"/>
              <p:cNvGrpSpPr/>
              <p:nvPr/>
            </p:nvGrpSpPr>
            <p:grpSpPr bwMode="auto">
              <a:xfrm>
                <a:off x="510" y="1374"/>
                <a:ext cx="284" cy="299"/>
                <a:chOff x="0" y="0"/>
                <a:chExt cx="284" cy="299"/>
              </a:xfrm>
            </p:grpSpPr>
            <p:sp>
              <p:nvSpPr>
                <p:cNvPr id="17" name="Oval 190"/>
                <p:cNvSpPr>
                  <a:spLocks noChangeArrowheads="1"/>
                </p:cNvSpPr>
                <p:nvPr/>
              </p:nvSpPr>
              <p:spPr bwMode="auto">
                <a:xfrm>
                  <a:off x="0" y="16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pPr eaLnBrk="1" hangingPunct="1"/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8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60" cy="2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V</a:t>
                  </a:r>
                </a:p>
              </p:txBody>
            </p:sp>
          </p:grpSp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>
                <a:off x="510" y="681"/>
                <a:ext cx="342" cy="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sp>
            <p:nvSpPr>
              <p:cNvPr id="15" name="Text Box 4"/>
              <p:cNvSpPr txBox="1">
                <a:spLocks noChangeArrowheads="1"/>
              </p:cNvSpPr>
              <p:nvPr/>
            </p:nvSpPr>
            <p:spPr bwMode="auto">
              <a:xfrm>
                <a:off x="1396" y="1152"/>
                <a:ext cx="505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R'</a:t>
                </a:r>
              </a:p>
            </p:txBody>
          </p:sp>
          <p:sp>
            <p:nvSpPr>
              <p:cNvPr id="16" name="Text Box 116"/>
              <p:cNvSpPr txBox="1">
                <a:spLocks noChangeArrowheads="1"/>
              </p:cNvSpPr>
              <p:nvPr/>
            </p:nvSpPr>
            <p:spPr bwMode="auto">
              <a:xfrm>
                <a:off x="1361" y="199"/>
                <a:ext cx="226" cy="1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  <a:endParaRPr lang="en-US" altLang="zh-CN" sz="2400" b="1" baseline="-25000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34" name="Text Box 47"/>
            <p:cNvSpPr txBox="1">
              <a:spLocks noChangeArrowheads="1"/>
            </p:cNvSpPr>
            <p:nvPr/>
          </p:nvSpPr>
          <p:spPr bwMode="auto">
            <a:xfrm>
              <a:off x="999740" y="4206312"/>
              <a:ext cx="1819026" cy="49795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 eaLnBrk="1" hangingPunct="1">
                <a:lnSpc>
                  <a:spcPct val="120000"/>
                </a:lnSpc>
                <a:defRPr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</a:defRPr>
              </a:lvl1pPr>
              <a:lvl2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2pPr>
              <a:lvl3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3pPr>
              <a:lvl4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4pPr>
              <a:lvl5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5pPr>
              <a:lvl6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6pPr>
              <a:lvl7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7pPr>
              <a:lvl8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8pPr>
              <a:lvl9pPr>
                <a:defRPr>
                  <a:latin typeface="Arial" panose="020B0604020202020204"/>
                  <a:ea typeface="Arial" panose="020B0604020202020204"/>
                  <a:cs typeface="Arial" panose="020B0604020202020204"/>
                </a:defRPr>
              </a:lvl9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实验原理图</a:t>
              </a:r>
            </a:p>
          </p:txBody>
        </p:sp>
      </p:grpSp>
      <p:sp>
        <p:nvSpPr>
          <p:cNvPr id="35" name="Text Box 47"/>
          <p:cNvSpPr txBox="1">
            <a:spLocks noChangeArrowheads="1"/>
          </p:cNvSpPr>
          <p:nvPr/>
        </p:nvSpPr>
        <p:spPr bwMode="auto">
          <a:xfrm>
            <a:off x="3767264" y="1829285"/>
            <a:ext cx="4966066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lnSpc>
                <a:spcPct val="12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defRPr>
            </a:lvl1pPr>
            <a:lvl2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5pPr>
            <a:lvl6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6pPr>
            <a:lvl7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7pPr>
            <a:lvl8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8pPr>
            <a:lvl9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实验原理图没变，但是滑动变阻器的作用有什么变化？</a:t>
            </a:r>
          </a:p>
        </p:txBody>
      </p:sp>
      <p:sp>
        <p:nvSpPr>
          <p:cNvPr id="36" name="Text Box 47"/>
          <p:cNvSpPr txBox="1">
            <a:spLocks noChangeArrowheads="1"/>
          </p:cNvSpPr>
          <p:nvPr/>
        </p:nvSpPr>
        <p:spPr bwMode="auto">
          <a:xfrm>
            <a:off x="3760830" y="3100076"/>
            <a:ext cx="5216915" cy="4979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lnSpc>
                <a:spcPct val="12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defRPr>
            </a:lvl1pPr>
            <a:lvl2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5pPr>
            <a:lvl6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6pPr>
            <a:lvl7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7pPr>
            <a:lvl8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8pPr>
            <a:lvl9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1. </a:t>
            </a:r>
            <a:r>
              <a:rPr lang="zh-CN" altLang="en-US" dirty="0">
                <a:solidFill>
                  <a:schemeClr val="tx1"/>
                </a:solidFill>
              </a:rPr>
              <a:t>控制定值电阻两端的电压保持不变</a:t>
            </a:r>
          </a:p>
        </p:txBody>
      </p:sp>
      <p:sp>
        <p:nvSpPr>
          <p:cNvPr id="37" name="Text Box 47"/>
          <p:cNvSpPr txBox="1">
            <a:spLocks noChangeArrowheads="1"/>
          </p:cNvSpPr>
          <p:nvPr/>
        </p:nvSpPr>
        <p:spPr bwMode="auto">
          <a:xfrm>
            <a:off x="3760830" y="3666313"/>
            <a:ext cx="1819026" cy="4979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1" hangingPunct="1">
              <a:lnSpc>
                <a:spcPct val="120000"/>
              </a:lnSpc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/>
              </a:defRPr>
            </a:lvl1pPr>
            <a:lvl2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2pPr>
            <a:lvl3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3pPr>
            <a:lvl4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4pPr>
            <a:lvl5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5pPr>
            <a:lvl6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6pPr>
            <a:lvl7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7pPr>
            <a:lvl8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8pPr>
            <a:lvl9pPr>
              <a:defRPr>
                <a:latin typeface="Arial" panose="020B0604020202020204"/>
                <a:ea typeface="Arial" panose="020B0604020202020204"/>
                <a:cs typeface="Arial" panose="020B0604020202020204"/>
              </a:defRPr>
            </a:lvl9pPr>
          </a:lstStyle>
          <a:p>
            <a:r>
              <a:rPr lang="en-US" altLang="zh-CN" dirty="0">
                <a:solidFill>
                  <a:schemeClr val="tx1"/>
                </a:solidFill>
              </a:rPr>
              <a:t>2. </a:t>
            </a:r>
            <a:r>
              <a:rPr lang="zh-CN" altLang="en-US" dirty="0">
                <a:solidFill>
                  <a:schemeClr val="tx1"/>
                </a:solidFill>
              </a:rPr>
              <a:t>保护电路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3492"/>
          <p:cNvSpPr txBox="1">
            <a:spLocks noChangeArrowheads="1"/>
          </p:cNvSpPr>
          <p:nvPr/>
        </p:nvSpPr>
        <p:spPr bwMode="auto">
          <a:xfrm>
            <a:off x="195531" y="197380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实验步骤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5531" y="659043"/>
            <a:ext cx="320806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按电路图连接电路；   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125476" y="506952"/>
            <a:ext cx="3063368" cy="2089705"/>
            <a:chOff x="3986213" y="2484438"/>
            <a:chExt cx="4948237" cy="4202112"/>
          </a:xfrm>
        </p:grpSpPr>
        <p:pic>
          <p:nvPicPr>
            <p:cNvPr id="5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1975" y="4505325"/>
              <a:ext cx="1084263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" name="组合 5"/>
            <p:cNvGrpSpPr/>
            <p:nvPr/>
          </p:nvGrpSpPr>
          <p:grpSpPr>
            <a:xfrm>
              <a:off x="3986213" y="2484438"/>
              <a:ext cx="4948237" cy="4202112"/>
              <a:chOff x="3986213" y="2484438"/>
              <a:chExt cx="4948237" cy="4202112"/>
            </a:xfrm>
          </p:grpSpPr>
          <p:grpSp>
            <p:nvGrpSpPr>
              <p:cNvPr id="7" name="Group 33"/>
              <p:cNvGrpSpPr>
                <a:grpSpLocks noChangeAspect="1"/>
              </p:cNvGrpSpPr>
              <p:nvPr/>
            </p:nvGrpSpPr>
            <p:grpSpPr bwMode="auto">
              <a:xfrm>
                <a:off x="4122738" y="2484438"/>
                <a:ext cx="4811712" cy="4202112"/>
                <a:chOff x="0" y="0"/>
                <a:chExt cx="3031" cy="2647"/>
              </a:xfrm>
            </p:grpSpPr>
            <p:pic>
              <p:nvPicPr>
                <p:cNvPr id="16" name="Picture 34" descr="无标题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7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8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9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8" name="Group 39"/>
              <p:cNvGrpSpPr/>
              <p:nvPr/>
            </p:nvGrpSpPr>
            <p:grpSpPr bwMode="auto">
              <a:xfrm>
                <a:off x="3986213" y="2713038"/>
                <a:ext cx="4873625" cy="3702050"/>
                <a:chOff x="0" y="0"/>
                <a:chExt cx="3070" cy="2332"/>
              </a:xfrm>
            </p:grpSpPr>
            <p:sp>
              <p:nvSpPr>
                <p:cNvPr id="9" name="未知"/>
                <p:cNvSpPr/>
                <p:nvPr/>
              </p:nvSpPr>
              <p:spPr bwMode="auto">
                <a:xfrm>
                  <a:off x="1446" y="0"/>
                  <a:ext cx="684" cy="460"/>
                </a:xfrm>
                <a:custGeom>
                  <a:avLst/>
                  <a:gdLst>
                    <a:gd name="T0" fmla="*/ 0 w 684"/>
                    <a:gd name="T1" fmla="*/ 52 h 460"/>
                    <a:gd name="T2" fmla="*/ 240 w 684"/>
                    <a:gd name="T3" fmla="*/ 34 h 460"/>
                    <a:gd name="T4" fmla="*/ 404 w 684"/>
                    <a:gd name="T5" fmla="*/ 253 h 460"/>
                    <a:gd name="T6" fmla="*/ 595 w 684"/>
                    <a:gd name="T7" fmla="*/ 445 h 460"/>
                    <a:gd name="T8" fmla="*/ 684 w 684"/>
                    <a:gd name="T9" fmla="*/ 345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4" h="460">
                      <a:moveTo>
                        <a:pt x="0" y="52"/>
                      </a:moveTo>
                      <a:cubicBezTo>
                        <a:pt x="39" y="49"/>
                        <a:pt x="173" y="0"/>
                        <a:pt x="240" y="34"/>
                      </a:cubicBezTo>
                      <a:cubicBezTo>
                        <a:pt x="308" y="68"/>
                        <a:pt x="345" y="184"/>
                        <a:pt x="404" y="253"/>
                      </a:cubicBezTo>
                      <a:cubicBezTo>
                        <a:pt x="463" y="321"/>
                        <a:pt x="548" y="430"/>
                        <a:pt x="595" y="445"/>
                      </a:cubicBezTo>
                      <a:cubicBezTo>
                        <a:pt x="642" y="460"/>
                        <a:pt x="666" y="366"/>
                        <a:pt x="684" y="345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" name="未知"/>
                <p:cNvSpPr/>
                <p:nvPr/>
              </p:nvSpPr>
              <p:spPr bwMode="auto">
                <a:xfrm>
                  <a:off x="2541" y="339"/>
                  <a:ext cx="529" cy="860"/>
                </a:xfrm>
                <a:custGeom>
                  <a:avLst/>
                  <a:gdLst>
                    <a:gd name="T0" fmla="*/ 0 w 529"/>
                    <a:gd name="T1" fmla="*/ 26 h 860"/>
                    <a:gd name="T2" fmla="*/ 243 w 529"/>
                    <a:gd name="T3" fmla="*/ 71 h 860"/>
                    <a:gd name="T4" fmla="*/ 487 w 529"/>
                    <a:gd name="T5" fmla="*/ 454 h 860"/>
                    <a:gd name="T6" fmla="*/ 496 w 529"/>
                    <a:gd name="T7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9" h="860">
                      <a:moveTo>
                        <a:pt x="0" y="26"/>
                      </a:moveTo>
                      <a:cubicBezTo>
                        <a:pt x="42" y="33"/>
                        <a:pt x="162" y="0"/>
                        <a:pt x="243" y="71"/>
                      </a:cubicBezTo>
                      <a:cubicBezTo>
                        <a:pt x="324" y="142"/>
                        <a:pt x="445" y="323"/>
                        <a:pt x="487" y="454"/>
                      </a:cubicBezTo>
                      <a:cubicBezTo>
                        <a:pt x="529" y="585"/>
                        <a:pt x="494" y="776"/>
                        <a:pt x="496" y="86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" name="未知"/>
                <p:cNvSpPr/>
                <p:nvPr/>
              </p:nvSpPr>
              <p:spPr bwMode="auto">
                <a:xfrm>
                  <a:off x="1660" y="1299"/>
                  <a:ext cx="593" cy="403"/>
                </a:xfrm>
                <a:custGeom>
                  <a:avLst/>
                  <a:gdLst>
                    <a:gd name="T0" fmla="*/ 0 w 593"/>
                    <a:gd name="T1" fmla="*/ 0 h 403"/>
                    <a:gd name="T2" fmla="*/ 200 w 593"/>
                    <a:gd name="T3" fmla="*/ 264 h 403"/>
                    <a:gd name="T4" fmla="*/ 334 w 593"/>
                    <a:gd name="T5" fmla="*/ 354 h 403"/>
                    <a:gd name="T6" fmla="*/ 558 w 593"/>
                    <a:gd name="T7" fmla="*/ 354 h 403"/>
                    <a:gd name="T8" fmla="*/ 545 w 593"/>
                    <a:gd name="T9" fmla="*/ 5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3" h="403">
                      <a:moveTo>
                        <a:pt x="0" y="0"/>
                      </a:moveTo>
                      <a:cubicBezTo>
                        <a:pt x="33" y="45"/>
                        <a:pt x="144" y="205"/>
                        <a:pt x="200" y="264"/>
                      </a:cubicBezTo>
                      <a:cubicBezTo>
                        <a:pt x="256" y="323"/>
                        <a:pt x="275" y="339"/>
                        <a:pt x="334" y="354"/>
                      </a:cubicBezTo>
                      <a:cubicBezTo>
                        <a:pt x="394" y="368"/>
                        <a:pt x="524" y="403"/>
                        <a:pt x="558" y="354"/>
                      </a:cubicBezTo>
                      <a:cubicBezTo>
                        <a:pt x="593" y="305"/>
                        <a:pt x="548" y="120"/>
                        <a:pt x="545" y="58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" name="未知"/>
                <p:cNvSpPr/>
                <p:nvPr/>
              </p:nvSpPr>
              <p:spPr bwMode="auto">
                <a:xfrm>
                  <a:off x="1534" y="1275"/>
                  <a:ext cx="355" cy="1010"/>
                </a:xfrm>
                <a:custGeom>
                  <a:avLst/>
                  <a:gdLst>
                    <a:gd name="T0" fmla="*/ 0 w 355"/>
                    <a:gd name="T1" fmla="*/ 1010 h 1010"/>
                    <a:gd name="T2" fmla="*/ 213 w 355"/>
                    <a:gd name="T3" fmla="*/ 967 h 1010"/>
                    <a:gd name="T4" fmla="*/ 315 w 355"/>
                    <a:gd name="T5" fmla="*/ 777 h 1010"/>
                    <a:gd name="T6" fmla="*/ 322 w 355"/>
                    <a:gd name="T7" fmla="*/ 412 h 1010"/>
                    <a:gd name="T8" fmla="*/ 118 w 355"/>
                    <a:gd name="T9" fmla="*/ 0 h 10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010">
                      <a:moveTo>
                        <a:pt x="0" y="1010"/>
                      </a:moveTo>
                      <a:cubicBezTo>
                        <a:pt x="35" y="1004"/>
                        <a:pt x="160" y="1006"/>
                        <a:pt x="213" y="967"/>
                      </a:cubicBezTo>
                      <a:cubicBezTo>
                        <a:pt x="266" y="928"/>
                        <a:pt x="297" y="869"/>
                        <a:pt x="315" y="777"/>
                      </a:cubicBezTo>
                      <a:cubicBezTo>
                        <a:pt x="334" y="684"/>
                        <a:pt x="355" y="542"/>
                        <a:pt x="322" y="412"/>
                      </a:cubicBezTo>
                      <a:cubicBezTo>
                        <a:pt x="289" y="283"/>
                        <a:pt x="160" y="86"/>
                        <a:pt x="1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" name="未知"/>
                <p:cNvSpPr/>
                <p:nvPr/>
              </p:nvSpPr>
              <p:spPr bwMode="auto">
                <a:xfrm>
                  <a:off x="936" y="1304"/>
                  <a:ext cx="274" cy="1028"/>
                </a:xfrm>
                <a:custGeom>
                  <a:avLst/>
                  <a:gdLst>
                    <a:gd name="T0" fmla="*/ 198 w 274"/>
                    <a:gd name="T1" fmla="*/ 0 h 1028"/>
                    <a:gd name="T2" fmla="*/ 58 w 274"/>
                    <a:gd name="T3" fmla="*/ 504 h 1028"/>
                    <a:gd name="T4" fmla="*/ 4 w 274"/>
                    <a:gd name="T5" fmla="*/ 770 h 1028"/>
                    <a:gd name="T6" fmla="*/ 80 w 274"/>
                    <a:gd name="T7" fmla="*/ 994 h 1028"/>
                    <a:gd name="T8" fmla="*/ 274 w 274"/>
                    <a:gd name="T9" fmla="*/ 974 h 1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4" h="1028">
                      <a:moveTo>
                        <a:pt x="198" y="0"/>
                      </a:moveTo>
                      <a:cubicBezTo>
                        <a:pt x="175" y="84"/>
                        <a:pt x="90" y="376"/>
                        <a:pt x="58" y="504"/>
                      </a:cubicBezTo>
                      <a:cubicBezTo>
                        <a:pt x="26" y="632"/>
                        <a:pt x="0" y="688"/>
                        <a:pt x="4" y="770"/>
                      </a:cubicBezTo>
                      <a:cubicBezTo>
                        <a:pt x="8" y="852"/>
                        <a:pt x="35" y="960"/>
                        <a:pt x="80" y="994"/>
                      </a:cubicBezTo>
                      <a:cubicBezTo>
                        <a:pt x="125" y="1028"/>
                        <a:pt x="234" y="978"/>
                        <a:pt x="274" y="97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" name="未知"/>
                <p:cNvSpPr/>
                <p:nvPr/>
              </p:nvSpPr>
              <p:spPr bwMode="auto">
                <a:xfrm>
                  <a:off x="426" y="1292"/>
                  <a:ext cx="718" cy="259"/>
                </a:xfrm>
                <a:custGeom>
                  <a:avLst/>
                  <a:gdLst>
                    <a:gd name="T0" fmla="*/ 0 w 718"/>
                    <a:gd name="T1" fmla="*/ 76 h 259"/>
                    <a:gd name="T2" fmla="*/ 109 w 718"/>
                    <a:gd name="T3" fmla="*/ 229 h 259"/>
                    <a:gd name="T4" fmla="*/ 307 w 718"/>
                    <a:gd name="T5" fmla="*/ 245 h 259"/>
                    <a:gd name="T6" fmla="*/ 467 w 718"/>
                    <a:gd name="T7" fmla="*/ 146 h 259"/>
                    <a:gd name="T8" fmla="*/ 718 w 718"/>
                    <a:gd name="T9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259">
                      <a:moveTo>
                        <a:pt x="0" y="76"/>
                      </a:moveTo>
                      <a:cubicBezTo>
                        <a:pt x="19" y="102"/>
                        <a:pt x="58" y="201"/>
                        <a:pt x="109" y="229"/>
                      </a:cubicBezTo>
                      <a:cubicBezTo>
                        <a:pt x="160" y="257"/>
                        <a:pt x="247" y="259"/>
                        <a:pt x="307" y="245"/>
                      </a:cubicBezTo>
                      <a:cubicBezTo>
                        <a:pt x="367" y="232"/>
                        <a:pt x="399" y="187"/>
                        <a:pt x="467" y="146"/>
                      </a:cubicBezTo>
                      <a:cubicBezTo>
                        <a:pt x="535" y="105"/>
                        <a:pt x="666" y="30"/>
                        <a:pt x="7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5" name="未知"/>
                <p:cNvSpPr/>
                <p:nvPr/>
              </p:nvSpPr>
              <p:spPr bwMode="auto">
                <a:xfrm>
                  <a:off x="0" y="56"/>
                  <a:ext cx="994" cy="1343"/>
                </a:xfrm>
                <a:custGeom>
                  <a:avLst/>
                  <a:gdLst>
                    <a:gd name="T0" fmla="*/ 1030 w 1030"/>
                    <a:gd name="T1" fmla="*/ 33 h 1394"/>
                    <a:gd name="T2" fmla="*/ 891 w 1030"/>
                    <a:gd name="T3" fmla="*/ 39 h 1394"/>
                    <a:gd name="T4" fmla="*/ 428 w 1030"/>
                    <a:gd name="T5" fmla="*/ 265 h 1394"/>
                    <a:gd name="T6" fmla="*/ 57 w 1030"/>
                    <a:gd name="T7" fmla="*/ 695 h 1394"/>
                    <a:gd name="T8" fmla="*/ 85 w 1030"/>
                    <a:gd name="T9" fmla="*/ 1282 h 1394"/>
                    <a:gd name="T10" fmla="*/ 289 w 1030"/>
                    <a:gd name="T11" fmla="*/ 1364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0" h="1394">
                      <a:moveTo>
                        <a:pt x="1030" y="33"/>
                      </a:moveTo>
                      <a:cubicBezTo>
                        <a:pt x="1007" y="34"/>
                        <a:pt x="991" y="0"/>
                        <a:pt x="891" y="39"/>
                      </a:cubicBezTo>
                      <a:cubicBezTo>
                        <a:pt x="791" y="78"/>
                        <a:pt x="567" y="156"/>
                        <a:pt x="428" y="265"/>
                      </a:cubicBezTo>
                      <a:cubicBezTo>
                        <a:pt x="289" y="374"/>
                        <a:pt x="114" y="525"/>
                        <a:pt x="57" y="695"/>
                      </a:cubicBezTo>
                      <a:cubicBezTo>
                        <a:pt x="0" y="865"/>
                        <a:pt x="46" y="1170"/>
                        <a:pt x="85" y="1282"/>
                      </a:cubicBezTo>
                      <a:cubicBezTo>
                        <a:pt x="124" y="1394"/>
                        <a:pt x="247" y="1347"/>
                        <a:pt x="289" y="136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7472614" y="1032740"/>
            <a:ext cx="986536" cy="960089"/>
            <a:chOff x="6854827" y="1986311"/>
            <a:chExt cx="986536" cy="960089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64523" y="1986311"/>
              <a:ext cx="967144" cy="542544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854827" y="2528856"/>
              <a:ext cx="986536" cy="417544"/>
            </a:xfrm>
            <a:prstGeom prst="rect">
              <a:avLst/>
            </a:prstGeom>
          </p:spPr>
        </p:pic>
      </p:grpSp>
      <p:sp>
        <p:nvSpPr>
          <p:cNvPr id="26" name="矩形 25"/>
          <p:cNvSpPr/>
          <p:nvPr/>
        </p:nvSpPr>
        <p:spPr>
          <a:xfrm>
            <a:off x="178598" y="2692400"/>
            <a:ext cx="8280552" cy="175432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分别将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5Ω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10Ω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15Ω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的定值电阻连入电路中，调节滑动变阻器，使电压表示数保持不变（如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U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2V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），分别读出电流表的示数，记录在表格中。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08"/>
          <p:cNvGraphicFramePr>
            <a:graphicFrameLocks noGrp="1"/>
          </p:cNvGraphicFramePr>
          <p:nvPr/>
        </p:nvGraphicFramePr>
        <p:xfrm>
          <a:off x="364067" y="923079"/>
          <a:ext cx="7765521" cy="1554480"/>
        </p:xfrm>
        <a:graphic>
          <a:graphicData uri="http://schemas.openxmlformats.org/drawingml/2006/table">
            <a:tbl>
              <a:tblPr/>
              <a:tblGrid>
                <a:gridCol w="166985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2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92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1568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892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1568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4369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kumimoji="0" lang="en-US" sz="2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kumimoji="0" lang="zh-CN" altLang="en-US" sz="28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kumimoji="0" lang="en-US" altLang="zh-CN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kumimoji="0" lang="en-US" sz="2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隶书" panose="02010509060101010101" pitchFamily="49" charset="-122"/>
                        </a:rPr>
                        <a:t>Ω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589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kumimoji="0" lang="en-US" sz="2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3" name="Group 31"/>
          <p:cNvGrpSpPr/>
          <p:nvPr/>
        </p:nvGrpSpPr>
        <p:grpSpPr bwMode="auto">
          <a:xfrm>
            <a:off x="1963738" y="1956859"/>
            <a:ext cx="3059906" cy="517525"/>
            <a:chOff x="0" y="0"/>
            <a:chExt cx="2016" cy="326"/>
          </a:xfrm>
        </p:grpSpPr>
        <p:sp>
          <p:nvSpPr>
            <p:cNvPr id="7" name="Rectangle 35"/>
            <p:cNvSpPr>
              <a:spLocks noChangeArrowheads="1"/>
            </p:cNvSpPr>
            <p:nvPr/>
          </p:nvSpPr>
          <p:spPr bwMode="auto">
            <a:xfrm>
              <a:off x="1344" y="0"/>
              <a:ext cx="672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0">
                    <a:gsLst>
                      <a:gs pos="0">
                        <a:srgbClr val="AAAAAA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0.1</a:t>
              </a:r>
            </a:p>
          </p:txBody>
        </p:sp>
        <p:sp>
          <p:nvSpPr>
            <p:cNvPr id="8" name="Rectangle 36"/>
            <p:cNvSpPr>
              <a:spLocks noChangeArrowheads="1"/>
            </p:cNvSpPr>
            <p:nvPr/>
          </p:nvSpPr>
          <p:spPr bwMode="auto">
            <a:xfrm>
              <a:off x="624" y="0"/>
              <a:ext cx="720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0">
                    <a:gsLst>
                      <a:gs pos="0">
                        <a:srgbClr val="AAAAAA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0.2</a:t>
              </a:r>
            </a:p>
          </p:txBody>
        </p:sp>
        <p:sp>
          <p:nvSpPr>
            <p:cNvPr id="9" name="Rectangle 37"/>
            <p:cNvSpPr>
              <a:spLocks noChangeArrowheads="1"/>
            </p:cNvSpPr>
            <p:nvPr/>
          </p:nvSpPr>
          <p:spPr bwMode="auto">
            <a:xfrm>
              <a:off x="0" y="0"/>
              <a:ext cx="624" cy="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0">
                    <a:gsLst>
                      <a:gs pos="0">
                        <a:srgbClr val="AAAAAA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20000"/>
                </a:spcBef>
                <a:buFontTx/>
                <a:buNone/>
              </a:pPr>
              <a:r>
                <a:rPr lang="en-US" sz="28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0.4</a:t>
              </a:r>
            </a:p>
          </p:txBody>
        </p:sp>
      </p:grpSp>
      <p:sp>
        <p:nvSpPr>
          <p:cNvPr id="10" name="Text Box 87"/>
          <p:cNvSpPr txBox="1"/>
          <p:nvPr/>
        </p:nvSpPr>
        <p:spPr>
          <a:xfrm>
            <a:off x="292867" y="130282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实验数据</a:t>
            </a:r>
          </a:p>
        </p:txBody>
      </p:sp>
      <p:sp>
        <p:nvSpPr>
          <p:cNvPr id="11" name="矩形 10"/>
          <p:cNvSpPr/>
          <p:nvPr/>
        </p:nvSpPr>
        <p:spPr>
          <a:xfrm>
            <a:off x="1616213" y="3276263"/>
            <a:ext cx="471539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根据表格中的数据画出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I—R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图像．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文本框 82991"/>
          <p:cNvSpPr txBox="1">
            <a:spLocks noChangeArrowheads="1"/>
          </p:cNvSpPr>
          <p:nvPr/>
        </p:nvSpPr>
        <p:spPr bwMode="auto">
          <a:xfrm>
            <a:off x="4182862" y="2633384"/>
            <a:ext cx="450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anose="02010600030101010101" pitchFamily="2" charset="-122"/>
              </a:rPr>
              <a:t>·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5918" y="554313"/>
            <a:ext cx="8221699" cy="4078325"/>
            <a:chOff x="395918" y="554313"/>
            <a:chExt cx="8221699" cy="4078325"/>
          </a:xfrm>
        </p:grpSpPr>
        <p:grpSp>
          <p:nvGrpSpPr>
            <p:cNvPr id="2" name="组合 1"/>
            <p:cNvGrpSpPr/>
            <p:nvPr/>
          </p:nvGrpSpPr>
          <p:grpSpPr>
            <a:xfrm>
              <a:off x="395918" y="554313"/>
              <a:ext cx="8221699" cy="4078325"/>
              <a:chOff x="152400" y="1268413"/>
              <a:chExt cx="8991600" cy="5219402"/>
            </a:xfrm>
          </p:grpSpPr>
          <p:grpSp>
            <p:nvGrpSpPr>
              <p:cNvPr id="3" name="组合 82945"/>
              <p:cNvGrpSpPr/>
              <p:nvPr/>
            </p:nvGrpSpPr>
            <p:grpSpPr bwMode="auto">
              <a:xfrm>
                <a:off x="152400" y="1268413"/>
                <a:ext cx="8991600" cy="5214937"/>
                <a:chOff x="0" y="0"/>
                <a:chExt cx="5664" cy="3285"/>
              </a:xfrm>
            </p:grpSpPr>
            <p:grpSp>
              <p:nvGrpSpPr>
                <p:cNvPr id="24" name="组合 82946"/>
                <p:cNvGrpSpPr/>
                <p:nvPr/>
              </p:nvGrpSpPr>
              <p:grpSpPr bwMode="auto">
                <a:xfrm>
                  <a:off x="567" y="104"/>
                  <a:ext cx="4956" cy="2867"/>
                  <a:chOff x="0" y="0"/>
                  <a:chExt cx="4956" cy="2867"/>
                </a:xfrm>
              </p:grpSpPr>
              <p:sp>
                <p:nvSpPr>
                  <p:cNvPr id="28" name="直接连接符 82947"/>
                  <p:cNvSpPr>
                    <a:spLocks noChangeShapeType="1"/>
                  </p:cNvSpPr>
                  <p:nvPr/>
                </p:nvSpPr>
                <p:spPr bwMode="auto">
                  <a:xfrm>
                    <a:off x="0" y="2867"/>
                    <a:ext cx="495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直接连接符 829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5" y="0"/>
                    <a:ext cx="0" cy="286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直接连接符 82949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607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直接连接符 82950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346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直接连接符 82951"/>
                  <p:cNvSpPr>
                    <a:spLocks noChangeShapeType="1"/>
                  </p:cNvSpPr>
                  <p:nvPr/>
                </p:nvSpPr>
                <p:spPr bwMode="auto">
                  <a:xfrm>
                    <a:off x="35" y="208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直接连接符 82952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79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直接连接符 82953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538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直接连接符 82954"/>
                  <p:cNvSpPr>
                    <a:spLocks noChangeShapeType="1"/>
                  </p:cNvSpPr>
                  <p:nvPr/>
                </p:nvSpPr>
                <p:spPr bwMode="auto">
                  <a:xfrm>
                    <a:off x="35" y="1251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直接连接符 82955"/>
                  <p:cNvSpPr>
                    <a:spLocks noChangeShapeType="1"/>
                  </p:cNvSpPr>
                  <p:nvPr/>
                </p:nvSpPr>
                <p:spPr bwMode="auto">
                  <a:xfrm>
                    <a:off x="35" y="939"/>
                    <a:ext cx="4700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直接连接符 82956"/>
                  <p:cNvSpPr>
                    <a:spLocks noChangeShapeType="1"/>
                  </p:cNvSpPr>
                  <p:nvPr/>
                </p:nvSpPr>
                <p:spPr bwMode="auto">
                  <a:xfrm>
                    <a:off x="35" y="652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直接连接符 82957"/>
                  <p:cNvSpPr>
                    <a:spLocks noChangeShapeType="1"/>
                  </p:cNvSpPr>
                  <p:nvPr/>
                </p:nvSpPr>
                <p:spPr bwMode="auto">
                  <a:xfrm>
                    <a:off x="35" y="365"/>
                    <a:ext cx="470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直接连接符 829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6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直接连接符 829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9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直接连接符 829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45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直接连接符 829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69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直接连接符 829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9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直接连接符 829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20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直接连接符 829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44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直接连接符 829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469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直接连接符 829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930" y="365"/>
                    <a:ext cx="0" cy="2476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直接连接符 829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5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直接连接符 829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744" y="365"/>
                    <a:ext cx="0" cy="2502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" name="文本框 82969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884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anose="02020603050405020304" pitchFamily="18" charset="0"/>
                    </a:rPr>
                    <a:t>I/</a:t>
                  </a:r>
                  <a:r>
                    <a:rPr lang="en-US" altLang="zh-CN" sz="2400">
                      <a:latin typeface="Times New Roman" panose="02020603050405020304" pitchFamily="18" charset="0"/>
                    </a:rPr>
                    <a:t>A</a:t>
                  </a:r>
                </a:p>
              </p:txBody>
            </p:sp>
            <p:sp>
              <p:nvSpPr>
                <p:cNvPr id="26" name="文本框 82970"/>
                <p:cNvSpPr txBox="1">
                  <a:spLocks noChangeArrowheads="1"/>
                </p:cNvSpPr>
                <p:nvPr/>
              </p:nvSpPr>
              <p:spPr bwMode="auto">
                <a:xfrm>
                  <a:off x="5168" y="2971"/>
                  <a:ext cx="496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anose="02020603050405020304" pitchFamily="18" charset="0"/>
                    </a:rPr>
                    <a:t>R</a:t>
                  </a:r>
                  <a:r>
                    <a:rPr lang="en-US" altLang="zh-CN" sz="2400">
                      <a:latin typeface="Times New Roman" panose="02020603050405020304" pitchFamily="18" charset="0"/>
                    </a:rPr>
                    <a:t>/Ω</a:t>
                  </a:r>
                </a:p>
              </p:txBody>
            </p:sp>
            <p:sp>
              <p:nvSpPr>
                <p:cNvPr id="27" name="文本框 82971"/>
                <p:cNvSpPr txBox="1">
                  <a:spLocks noChangeArrowheads="1"/>
                </p:cNvSpPr>
                <p:nvPr/>
              </p:nvSpPr>
              <p:spPr bwMode="auto">
                <a:xfrm>
                  <a:off x="390" y="2997"/>
                  <a:ext cx="38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r>
                    <a:rPr lang="en-US" altLang="zh-CN" sz="2400" i="1">
                      <a:latin typeface="Times New Roman" panose="02020603050405020304" pitchFamily="18" charset="0"/>
                    </a:rPr>
                    <a:t>O</a:t>
                  </a:r>
                </a:p>
              </p:txBody>
            </p:sp>
          </p:grpSp>
          <p:sp>
            <p:nvSpPr>
              <p:cNvPr id="4" name="文本框 82972"/>
              <p:cNvSpPr txBox="1">
                <a:spLocks noChangeArrowheads="1"/>
              </p:cNvSpPr>
              <p:nvPr/>
            </p:nvSpPr>
            <p:spPr bwMode="auto">
              <a:xfrm>
                <a:off x="4381500" y="5983288"/>
                <a:ext cx="4064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5</a:t>
                </a:r>
              </a:p>
            </p:txBody>
          </p:sp>
          <p:sp>
            <p:nvSpPr>
              <p:cNvPr id="5" name="文本框 82973"/>
              <p:cNvSpPr txBox="1">
                <a:spLocks noChangeArrowheads="1"/>
              </p:cNvSpPr>
              <p:nvPr/>
            </p:nvSpPr>
            <p:spPr bwMode="auto">
              <a:xfrm>
                <a:off x="366713" y="5346700"/>
                <a:ext cx="73183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0.1</a:t>
                </a:r>
              </a:p>
            </p:txBody>
          </p:sp>
          <p:sp>
            <p:nvSpPr>
              <p:cNvPr id="6" name="文本框 82974"/>
              <p:cNvSpPr txBox="1">
                <a:spLocks noChangeArrowheads="1"/>
              </p:cNvSpPr>
              <p:nvPr/>
            </p:nvSpPr>
            <p:spPr bwMode="auto">
              <a:xfrm>
                <a:off x="366713" y="4484688"/>
                <a:ext cx="73183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0.3</a:t>
                </a:r>
              </a:p>
            </p:txBody>
          </p:sp>
          <p:sp>
            <p:nvSpPr>
              <p:cNvPr id="7" name="文本框 82975"/>
              <p:cNvSpPr txBox="1">
                <a:spLocks noChangeArrowheads="1"/>
              </p:cNvSpPr>
              <p:nvPr/>
            </p:nvSpPr>
            <p:spPr bwMode="auto">
              <a:xfrm>
                <a:off x="361950" y="3579813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0.5</a:t>
                </a:r>
              </a:p>
            </p:txBody>
          </p:sp>
          <p:sp>
            <p:nvSpPr>
              <p:cNvPr id="8" name="文本框 82976"/>
              <p:cNvSpPr txBox="1">
                <a:spLocks noChangeArrowheads="1"/>
              </p:cNvSpPr>
              <p:nvPr/>
            </p:nvSpPr>
            <p:spPr bwMode="auto">
              <a:xfrm>
                <a:off x="361950" y="3124200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0.6</a:t>
                </a:r>
              </a:p>
            </p:txBody>
          </p:sp>
          <p:sp>
            <p:nvSpPr>
              <p:cNvPr id="9" name="文本框 82977"/>
              <p:cNvSpPr txBox="1">
                <a:spLocks noChangeArrowheads="1"/>
              </p:cNvSpPr>
              <p:nvPr/>
            </p:nvSpPr>
            <p:spPr bwMode="auto">
              <a:xfrm>
                <a:off x="366713" y="4029075"/>
                <a:ext cx="8032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0.4</a:t>
                </a:r>
              </a:p>
            </p:txBody>
          </p:sp>
          <p:sp>
            <p:nvSpPr>
              <p:cNvPr id="10" name="文本框 82978"/>
              <p:cNvSpPr txBox="1">
                <a:spLocks noChangeArrowheads="1"/>
              </p:cNvSpPr>
              <p:nvPr/>
            </p:nvSpPr>
            <p:spPr bwMode="auto">
              <a:xfrm>
                <a:off x="314325" y="4905375"/>
                <a:ext cx="6762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0.2</a:t>
                </a:r>
              </a:p>
            </p:txBody>
          </p:sp>
          <p:sp>
            <p:nvSpPr>
              <p:cNvPr id="11" name="文本框 82979"/>
              <p:cNvSpPr txBox="1">
                <a:spLocks noChangeArrowheads="1"/>
              </p:cNvSpPr>
              <p:nvPr/>
            </p:nvSpPr>
            <p:spPr bwMode="auto">
              <a:xfrm>
                <a:off x="361950" y="2671763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0.7</a:t>
                </a:r>
              </a:p>
            </p:txBody>
          </p:sp>
          <p:sp>
            <p:nvSpPr>
              <p:cNvPr id="12" name="文本框 82980"/>
              <p:cNvSpPr txBox="1">
                <a:spLocks noChangeArrowheads="1"/>
              </p:cNvSpPr>
              <p:nvPr/>
            </p:nvSpPr>
            <p:spPr bwMode="auto">
              <a:xfrm>
                <a:off x="361950" y="2173288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0.8</a:t>
                </a:r>
              </a:p>
            </p:txBody>
          </p:sp>
          <p:sp>
            <p:nvSpPr>
              <p:cNvPr id="13" name="文本框 82981"/>
              <p:cNvSpPr txBox="1">
                <a:spLocks noChangeArrowheads="1"/>
              </p:cNvSpPr>
              <p:nvPr/>
            </p:nvSpPr>
            <p:spPr bwMode="auto">
              <a:xfrm>
                <a:off x="3033713" y="5983288"/>
                <a:ext cx="4587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14" name="文本框 82987"/>
              <p:cNvSpPr txBox="1">
                <a:spLocks noChangeArrowheads="1"/>
              </p:cNvSpPr>
              <p:nvPr/>
            </p:nvSpPr>
            <p:spPr bwMode="auto">
              <a:xfrm>
                <a:off x="3635375" y="5984875"/>
                <a:ext cx="444500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15" name="文本框 82988"/>
              <p:cNvSpPr txBox="1">
                <a:spLocks noChangeArrowheads="1"/>
              </p:cNvSpPr>
              <p:nvPr/>
            </p:nvSpPr>
            <p:spPr bwMode="auto">
              <a:xfrm>
                <a:off x="5038725" y="5984875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6</a:t>
                </a:r>
              </a:p>
            </p:txBody>
          </p:sp>
          <p:sp>
            <p:nvSpPr>
              <p:cNvPr id="16" name="文本框 82989"/>
              <p:cNvSpPr txBox="1">
                <a:spLocks noChangeArrowheads="1"/>
              </p:cNvSpPr>
              <p:nvPr/>
            </p:nvSpPr>
            <p:spPr bwMode="auto">
              <a:xfrm>
                <a:off x="2338388" y="5984875"/>
                <a:ext cx="50482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17" name="文本框 82992"/>
              <p:cNvSpPr txBox="1">
                <a:spLocks noChangeArrowheads="1"/>
              </p:cNvSpPr>
              <p:nvPr/>
            </p:nvSpPr>
            <p:spPr bwMode="auto">
              <a:xfrm>
                <a:off x="361950" y="1716088"/>
                <a:ext cx="731838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0.9</a:t>
                </a:r>
              </a:p>
            </p:txBody>
          </p:sp>
          <p:sp>
            <p:nvSpPr>
              <p:cNvPr id="18" name="文本框 82998"/>
              <p:cNvSpPr txBox="1">
                <a:spLocks noChangeArrowheads="1"/>
              </p:cNvSpPr>
              <p:nvPr/>
            </p:nvSpPr>
            <p:spPr bwMode="auto">
              <a:xfrm>
                <a:off x="1503363" y="5995988"/>
                <a:ext cx="5476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9" name="文本框 82999"/>
              <p:cNvSpPr txBox="1">
                <a:spLocks noChangeArrowheads="1"/>
              </p:cNvSpPr>
              <p:nvPr/>
            </p:nvSpPr>
            <p:spPr bwMode="auto">
              <a:xfrm>
                <a:off x="5724525" y="5995988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7</a:t>
                </a:r>
              </a:p>
            </p:txBody>
          </p:sp>
          <p:sp>
            <p:nvSpPr>
              <p:cNvPr id="20" name="文本框 83000"/>
              <p:cNvSpPr txBox="1">
                <a:spLocks noChangeArrowheads="1"/>
              </p:cNvSpPr>
              <p:nvPr/>
            </p:nvSpPr>
            <p:spPr bwMode="auto">
              <a:xfrm>
                <a:off x="6407150" y="5984875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</a:rPr>
                  <a:t>8</a:t>
                </a:r>
              </a:p>
            </p:txBody>
          </p:sp>
          <p:sp>
            <p:nvSpPr>
              <p:cNvPr id="21" name="任意多边形 20"/>
              <p:cNvSpPr>
                <a:spLocks noChangeArrowheads="1"/>
              </p:cNvSpPr>
              <p:nvPr/>
            </p:nvSpPr>
            <p:spPr bwMode="auto">
              <a:xfrm>
                <a:off x="2555874" y="1484312"/>
                <a:ext cx="5584674" cy="3744912"/>
              </a:xfrm>
              <a:custGeom>
                <a:avLst/>
                <a:gdLst>
                  <a:gd name="T0" fmla="*/ 0 w 3130"/>
                  <a:gd name="T1" fmla="*/ 0 h 2359"/>
                  <a:gd name="T2" fmla="*/ 816 w 3130"/>
                  <a:gd name="T3" fmla="*/ 1497 h 2359"/>
                  <a:gd name="T4" fmla="*/ 3130 w 3130"/>
                  <a:gd name="T5" fmla="*/ 2359 h 2359"/>
                  <a:gd name="T6" fmla="*/ 0 60000 65536"/>
                  <a:gd name="T7" fmla="*/ 0 60000 65536"/>
                  <a:gd name="T8" fmla="*/ 0 60000 65536"/>
                  <a:gd name="T9" fmla="*/ 0 w 3130"/>
                  <a:gd name="T10" fmla="*/ 0 h 2359"/>
                  <a:gd name="T11" fmla="*/ 3130 w 3130"/>
                  <a:gd name="T12" fmla="*/ 2359 h 235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30" h="2359">
                    <a:moveTo>
                      <a:pt x="0" y="0"/>
                    </a:moveTo>
                    <a:cubicBezTo>
                      <a:pt x="147" y="552"/>
                      <a:pt x="294" y="1104"/>
                      <a:pt x="816" y="1497"/>
                    </a:cubicBezTo>
                    <a:cubicBezTo>
                      <a:pt x="1338" y="1890"/>
                      <a:pt x="2234" y="2124"/>
                      <a:pt x="3130" y="2359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文本框 83000"/>
              <p:cNvSpPr txBox="1">
                <a:spLocks noChangeArrowheads="1"/>
              </p:cNvSpPr>
              <p:nvPr/>
            </p:nvSpPr>
            <p:spPr bwMode="auto">
              <a:xfrm>
                <a:off x="7106004" y="6026150"/>
                <a:ext cx="39687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</a:rPr>
                  <a:t>9</a:t>
                </a:r>
              </a:p>
            </p:txBody>
          </p:sp>
          <p:sp>
            <p:nvSpPr>
              <p:cNvPr id="23" name="文本框 83000"/>
              <p:cNvSpPr txBox="1">
                <a:spLocks noChangeArrowheads="1"/>
              </p:cNvSpPr>
              <p:nvPr/>
            </p:nvSpPr>
            <p:spPr bwMode="auto">
              <a:xfrm>
                <a:off x="7766050" y="6026150"/>
                <a:ext cx="59055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>
                    <a:latin typeface="Times New Roman" panose="02020603050405020304" pitchFamily="18" charset="0"/>
                  </a:rPr>
                  <a:t>10</a:t>
                </a:r>
              </a:p>
            </p:txBody>
          </p:sp>
        </p:grpSp>
        <p:sp>
          <p:nvSpPr>
            <p:cNvPr id="52" name="文本框 83001"/>
            <p:cNvSpPr txBox="1">
              <a:spLocks noChangeArrowheads="1"/>
            </p:cNvSpPr>
            <p:nvPr/>
          </p:nvSpPr>
          <p:spPr bwMode="auto">
            <a:xfrm>
              <a:off x="7318256" y="3362409"/>
              <a:ext cx="4508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宋体" panose="02010600030101010101" pitchFamily="2" charset="-122"/>
                </a:rPr>
                <a:t>·</a:t>
              </a:r>
              <a:endParaRPr lang="en-US" altLang="zh-CN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54" name="Text Box 87"/>
          <p:cNvSpPr txBox="1"/>
          <p:nvPr/>
        </p:nvSpPr>
        <p:spPr>
          <a:xfrm>
            <a:off x="256919" y="127578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处理数据</a:t>
            </a:r>
          </a:p>
        </p:txBody>
      </p: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2950780" y="259442"/>
            <a:ext cx="3376613" cy="59250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电压一定时，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I-R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图象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8661" y="843037"/>
            <a:ext cx="655563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电压一定，导体中的电流跟导体的电阻成反比。</a:t>
            </a:r>
          </a:p>
        </p:txBody>
      </p:sp>
      <p:sp>
        <p:nvSpPr>
          <p:cNvPr id="3" name="Rectangle 11"/>
          <p:cNvSpPr>
            <a:spLocks noChangeArrowheads="1"/>
          </p:cNvSpPr>
          <p:nvPr/>
        </p:nvSpPr>
        <p:spPr bwMode="auto">
          <a:xfrm>
            <a:off x="443443" y="2030008"/>
            <a:ext cx="518689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一定要有“电压一定”的条件；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6629" y="208376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归纳结论</a:t>
            </a: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415928" y="2629202"/>
            <a:ext cx="8138582" cy="1200327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一定是电流跟电阻成正比，而不能是电阻跟电流成正比。因为电阻是导体本身的属性，跟电压和电流都没关系。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176737" y="1429844"/>
            <a:ext cx="144144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理解两点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charRg st="12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1127" y="133915"/>
            <a:ext cx="724521" cy="58477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31127" y="133914"/>
            <a:ext cx="64940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1077" y="11894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13127" y="56596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5692904" y="895722"/>
            <a:ext cx="1492971" cy="376678"/>
          </a:xfrm>
          <a:prstGeom prst="rect">
            <a:avLst/>
          </a:prstGeom>
          <a:solidFill>
            <a:schemeClr val="accent5">
              <a:lumMod val="60000"/>
              <a:lumOff val="40000"/>
              <a:alpha val="39999"/>
            </a:schemeClr>
          </a:solidFill>
          <a:ln w="19050" algn="ctr">
            <a:solidFill>
              <a:schemeClr val="accent5">
                <a:lumMod val="75000"/>
              </a:schemeClr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控制变量法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604341" y="906912"/>
            <a:ext cx="7323667" cy="3412066"/>
            <a:chOff x="604341" y="906912"/>
            <a:chExt cx="7323667" cy="3412066"/>
          </a:xfrm>
        </p:grpSpPr>
        <p:grpSp>
          <p:nvGrpSpPr>
            <p:cNvPr id="7" name="组合 6"/>
            <p:cNvGrpSpPr/>
            <p:nvPr/>
          </p:nvGrpSpPr>
          <p:grpSpPr>
            <a:xfrm>
              <a:off x="604341" y="906912"/>
              <a:ext cx="7323667" cy="3412066"/>
              <a:chOff x="807080" y="1377280"/>
              <a:chExt cx="7608258" cy="4515339"/>
            </a:xfrm>
          </p:grpSpPr>
          <p:sp>
            <p:nvSpPr>
              <p:cNvPr id="9" name="矩形 8"/>
              <p:cNvSpPr>
                <a:spLocks noChangeArrowheads="1"/>
              </p:cNvSpPr>
              <p:nvPr/>
            </p:nvSpPr>
            <p:spPr bwMode="auto">
              <a:xfrm>
                <a:off x="2070219" y="2174442"/>
                <a:ext cx="1420694" cy="687388"/>
              </a:xfrm>
              <a:prstGeom prst="rect">
                <a:avLst/>
              </a:prstGeom>
              <a:solidFill>
                <a:srgbClr val="3366FF">
                  <a:alpha val="39999"/>
                </a:srgbClr>
              </a:solidFill>
              <a:ln w="19050" algn="ctr">
                <a:solidFill>
                  <a:srgbClr val="0066FF"/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Tx/>
                  <a:buNone/>
                  <a:defRPr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电流与电压的关系</a:t>
                </a:r>
              </a:p>
            </p:txBody>
          </p:sp>
          <p:sp>
            <p:nvSpPr>
              <p:cNvPr id="10" name="矩形 9"/>
              <p:cNvSpPr>
                <a:spLocks noChangeArrowheads="1"/>
              </p:cNvSpPr>
              <p:nvPr/>
            </p:nvSpPr>
            <p:spPr bwMode="auto">
              <a:xfrm>
                <a:off x="2058988" y="4048124"/>
                <a:ext cx="1471611" cy="692150"/>
              </a:xfrm>
              <a:prstGeom prst="rect">
                <a:avLst/>
              </a:prstGeom>
              <a:solidFill>
                <a:srgbClr val="3366FF">
                  <a:alpha val="39999"/>
                </a:srgbClr>
              </a:solidFill>
              <a:ln w="19050" algn="ctr">
                <a:solidFill>
                  <a:srgbClr val="0066FF"/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电流与电阻的关系</a:t>
                </a:r>
              </a:p>
            </p:txBody>
          </p:sp>
          <p:grpSp>
            <p:nvGrpSpPr>
              <p:cNvPr id="11" name="组合 10"/>
              <p:cNvGrpSpPr/>
              <p:nvPr/>
            </p:nvGrpSpPr>
            <p:grpSpPr bwMode="auto">
              <a:xfrm>
                <a:off x="1381125" y="2416175"/>
                <a:ext cx="677863" cy="1908175"/>
                <a:chOff x="-106420" y="1193800"/>
                <a:chExt cx="678715" cy="1733296"/>
              </a:xfrm>
            </p:grpSpPr>
            <p:cxnSp>
              <p:nvCxnSpPr>
                <p:cNvPr id="33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384048" y="1193800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4" name="直接连接符 53"/>
                <p:cNvCxnSpPr>
                  <a:cxnSpLocks noChangeShapeType="1"/>
                </p:cNvCxnSpPr>
                <p:nvPr/>
              </p:nvCxnSpPr>
              <p:spPr bwMode="auto">
                <a:xfrm>
                  <a:off x="384048" y="2927096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5" name="直接连接符 54"/>
                <p:cNvCxnSpPr>
                  <a:cxnSpLocks noChangeShapeType="1"/>
                </p:cNvCxnSpPr>
                <p:nvPr/>
              </p:nvCxnSpPr>
              <p:spPr bwMode="auto">
                <a:xfrm>
                  <a:off x="393583" y="1193800"/>
                  <a:ext cx="0" cy="1733296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6" name="直接连接符 55"/>
                <p:cNvCxnSpPr>
                  <a:cxnSpLocks noChangeShapeType="1"/>
                </p:cNvCxnSpPr>
                <p:nvPr/>
              </p:nvCxnSpPr>
              <p:spPr bwMode="auto">
                <a:xfrm>
                  <a:off x="-106420" y="2039048"/>
                  <a:ext cx="500003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  <p:cxnSp>
            <p:nvCxnSpPr>
              <p:cNvPr id="12" name="直接连接符 16"/>
              <p:cNvCxnSpPr>
                <a:cxnSpLocks noChangeShapeType="1"/>
                <a:stCxn id="19" idx="3"/>
              </p:cNvCxnSpPr>
              <p:nvPr/>
            </p:nvCxnSpPr>
            <p:spPr bwMode="auto">
              <a:xfrm flipV="1">
                <a:off x="5489574" y="3165474"/>
                <a:ext cx="566738" cy="6351"/>
              </a:xfrm>
              <a:prstGeom prst="line">
                <a:avLst/>
              </a:prstGeom>
              <a:noFill/>
              <a:ln w="190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cxnSp>
            <p:nvCxnSpPr>
              <p:cNvPr id="13" name="直接连接符 53"/>
              <p:cNvCxnSpPr>
                <a:cxnSpLocks noChangeShapeType="1"/>
              </p:cNvCxnSpPr>
              <p:nvPr/>
            </p:nvCxnSpPr>
            <p:spPr bwMode="auto">
              <a:xfrm>
                <a:off x="5530055" y="5125084"/>
                <a:ext cx="485775" cy="0"/>
              </a:xfrm>
              <a:prstGeom prst="line">
                <a:avLst/>
              </a:prstGeom>
              <a:noFill/>
              <a:ln w="19050">
                <a:solidFill>
                  <a:srgbClr val="0070C0"/>
                </a:solidFill>
                <a:rou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</p:cxnSp>
          <p:sp>
            <p:nvSpPr>
              <p:cNvPr id="14" name="矩形 13"/>
              <p:cNvSpPr>
                <a:spLocks noChangeArrowheads="1"/>
              </p:cNvSpPr>
              <p:nvPr/>
            </p:nvSpPr>
            <p:spPr bwMode="auto">
              <a:xfrm>
                <a:off x="6113463" y="2065338"/>
                <a:ext cx="2301875" cy="1703388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电阻一定，导体中的电流与导体两端的电压成正比</a:t>
                </a:r>
              </a:p>
            </p:txBody>
          </p:sp>
          <p:sp>
            <p:nvSpPr>
              <p:cNvPr id="15" name="矩形 14"/>
              <p:cNvSpPr>
                <a:spLocks noChangeArrowheads="1"/>
              </p:cNvSpPr>
              <p:nvPr/>
            </p:nvSpPr>
            <p:spPr bwMode="auto">
              <a:xfrm>
                <a:off x="6055076" y="4177506"/>
                <a:ext cx="2320925" cy="1458913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电压一定，导体中的电流与导体的电阻成反比</a:t>
                </a:r>
              </a:p>
            </p:txBody>
          </p:sp>
          <p:grpSp>
            <p:nvGrpSpPr>
              <p:cNvPr id="16" name="组合 15"/>
              <p:cNvGrpSpPr/>
              <p:nvPr/>
            </p:nvGrpSpPr>
            <p:grpSpPr bwMode="auto">
              <a:xfrm>
                <a:off x="3517900" y="1816100"/>
                <a:ext cx="415925" cy="1381125"/>
                <a:chOff x="236807" y="1193800"/>
                <a:chExt cx="339657" cy="1733296"/>
              </a:xfrm>
            </p:grpSpPr>
            <p:cxnSp>
              <p:nvCxnSpPr>
                <p:cNvPr id="29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384048" y="1193800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0" name="直接连接符 53"/>
                <p:cNvCxnSpPr>
                  <a:cxnSpLocks noChangeShapeType="1"/>
                </p:cNvCxnSpPr>
                <p:nvPr/>
              </p:nvCxnSpPr>
              <p:spPr bwMode="auto">
                <a:xfrm>
                  <a:off x="384048" y="2927096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1" name="直接连接符 54"/>
                <p:cNvCxnSpPr>
                  <a:cxnSpLocks noChangeShapeType="1"/>
                </p:cNvCxnSpPr>
                <p:nvPr/>
              </p:nvCxnSpPr>
              <p:spPr bwMode="auto">
                <a:xfrm>
                  <a:off x="384048" y="1193800"/>
                  <a:ext cx="0" cy="1733296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32" name="直接连接符 55"/>
                <p:cNvCxnSpPr>
                  <a:cxnSpLocks noChangeShapeType="1"/>
                </p:cNvCxnSpPr>
                <p:nvPr/>
              </p:nvCxnSpPr>
              <p:spPr bwMode="auto">
                <a:xfrm flipV="1">
                  <a:off x="236807" y="2064957"/>
                  <a:ext cx="339657" cy="2503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  <p:sp>
            <p:nvSpPr>
              <p:cNvPr id="17" name="矩形 16"/>
              <p:cNvSpPr>
                <a:spLocks noChangeArrowheads="1"/>
              </p:cNvSpPr>
              <p:nvPr/>
            </p:nvSpPr>
            <p:spPr bwMode="auto">
              <a:xfrm>
                <a:off x="3938588" y="1566863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Tx/>
                  <a:buNone/>
                  <a:defRPr/>
                </a:pPr>
                <a:r>
                  <a:rPr lang="zh-CN" altLang="en-US" sz="2000" dirty="0">
                    <a:latin typeface="微软雅黑" panose="020B0503020204020204" charset="-122"/>
                    <a:ea typeface="微软雅黑" panose="020B0503020204020204" charset="-122"/>
                  </a:rPr>
                  <a:t>探究方法</a:t>
                </a:r>
              </a:p>
            </p:txBody>
          </p:sp>
          <p:sp>
            <p:nvSpPr>
              <p:cNvPr id="18" name="矩形 17"/>
              <p:cNvSpPr>
                <a:spLocks noChangeArrowheads="1"/>
              </p:cNvSpPr>
              <p:nvPr/>
            </p:nvSpPr>
            <p:spPr bwMode="auto">
              <a:xfrm>
                <a:off x="3938588" y="2257425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实验电路</a:t>
                </a:r>
              </a:p>
            </p:txBody>
          </p:sp>
          <p:sp>
            <p:nvSpPr>
              <p:cNvPr id="19" name="矩形 18"/>
              <p:cNvSpPr>
                <a:spLocks noChangeArrowheads="1"/>
              </p:cNvSpPr>
              <p:nvPr/>
            </p:nvSpPr>
            <p:spPr bwMode="auto">
              <a:xfrm>
                <a:off x="3938588" y="2922588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实验结论</a:t>
                </a:r>
              </a:p>
            </p:txBody>
          </p:sp>
          <p:sp>
            <p:nvSpPr>
              <p:cNvPr id="20" name="矩形 19"/>
              <p:cNvSpPr>
                <a:spLocks noChangeArrowheads="1"/>
              </p:cNvSpPr>
              <p:nvPr/>
            </p:nvSpPr>
            <p:spPr bwMode="auto">
              <a:xfrm>
                <a:off x="807080" y="1377280"/>
                <a:ext cx="574044" cy="4515339"/>
              </a:xfrm>
              <a:prstGeom prst="rect">
                <a:avLst/>
              </a:prstGeom>
              <a:solidFill>
                <a:srgbClr val="3366FF">
                  <a:alpha val="39999"/>
                </a:srgbClr>
              </a:solidFill>
              <a:ln w="19050" algn="ctr">
                <a:solidFill>
                  <a:srgbClr val="0066FF"/>
                </a:solidFill>
                <a:round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Tx/>
                  <a:buNone/>
                  <a:defRPr/>
                </a:pPr>
                <a:r>
                  <a:rPr lang="zh-CN" altLang="en-US" sz="2000" dirty="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电流与电压和电阻的关系</a:t>
                </a:r>
              </a:p>
            </p:txBody>
          </p:sp>
          <p:grpSp>
            <p:nvGrpSpPr>
              <p:cNvPr id="21" name="组合 20"/>
              <p:cNvGrpSpPr/>
              <p:nvPr/>
            </p:nvGrpSpPr>
            <p:grpSpPr bwMode="auto">
              <a:xfrm>
                <a:off x="3530600" y="3800475"/>
                <a:ext cx="415925" cy="1381125"/>
                <a:chOff x="236807" y="1193800"/>
                <a:chExt cx="339657" cy="1733296"/>
              </a:xfrm>
            </p:grpSpPr>
            <p:cxnSp>
              <p:nvCxnSpPr>
                <p:cNvPr id="25" name="直接连接符 16"/>
                <p:cNvCxnSpPr>
                  <a:cxnSpLocks noChangeShapeType="1"/>
                </p:cNvCxnSpPr>
                <p:nvPr/>
              </p:nvCxnSpPr>
              <p:spPr bwMode="auto">
                <a:xfrm>
                  <a:off x="384048" y="1193800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6" name="直接连接符 53"/>
                <p:cNvCxnSpPr>
                  <a:cxnSpLocks noChangeShapeType="1"/>
                </p:cNvCxnSpPr>
                <p:nvPr/>
              </p:nvCxnSpPr>
              <p:spPr bwMode="auto">
                <a:xfrm>
                  <a:off x="384048" y="2927096"/>
                  <a:ext cx="188247" cy="0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7" name="直接连接符 54"/>
                <p:cNvCxnSpPr>
                  <a:cxnSpLocks noChangeShapeType="1"/>
                </p:cNvCxnSpPr>
                <p:nvPr/>
              </p:nvCxnSpPr>
              <p:spPr bwMode="auto">
                <a:xfrm>
                  <a:off x="384048" y="1193800"/>
                  <a:ext cx="0" cy="1733296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  <p:cxnSp>
              <p:nvCxnSpPr>
                <p:cNvPr id="28" name="直接连接符 55"/>
                <p:cNvCxnSpPr>
                  <a:cxnSpLocks noChangeShapeType="1"/>
                </p:cNvCxnSpPr>
                <p:nvPr/>
              </p:nvCxnSpPr>
              <p:spPr bwMode="auto">
                <a:xfrm flipV="1">
                  <a:off x="236807" y="2064957"/>
                  <a:ext cx="339657" cy="2503"/>
                </a:xfrm>
                <a:prstGeom prst="line">
                  <a:avLst/>
                </a:prstGeom>
                <a:noFill/>
                <a:ln w="19050">
                  <a:solidFill>
                    <a:srgbClr val="0070C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</p:cxnSp>
          </p:grpSp>
          <p:sp>
            <p:nvSpPr>
              <p:cNvPr id="22" name="矩形 21"/>
              <p:cNvSpPr>
                <a:spLocks noChangeArrowheads="1"/>
              </p:cNvSpPr>
              <p:nvPr/>
            </p:nvSpPr>
            <p:spPr bwMode="auto">
              <a:xfrm>
                <a:off x="3951288" y="3551238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探究方法</a:t>
                </a:r>
              </a:p>
            </p:txBody>
          </p:sp>
          <p:sp>
            <p:nvSpPr>
              <p:cNvPr id="23" name="矩形 22"/>
              <p:cNvSpPr>
                <a:spLocks noChangeArrowheads="1"/>
              </p:cNvSpPr>
              <p:nvPr/>
            </p:nvSpPr>
            <p:spPr bwMode="auto">
              <a:xfrm>
                <a:off x="3951288" y="4241800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实验电路</a:t>
                </a:r>
              </a:p>
            </p:txBody>
          </p:sp>
          <p:sp>
            <p:nvSpPr>
              <p:cNvPr id="24" name="矩形 23"/>
              <p:cNvSpPr>
                <a:spLocks noChangeArrowheads="1"/>
              </p:cNvSpPr>
              <p:nvPr/>
            </p:nvSpPr>
            <p:spPr bwMode="auto">
              <a:xfrm>
                <a:off x="3951288" y="4906963"/>
                <a:ext cx="1550987" cy="498475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  <a:alpha val="39999"/>
                </a:schemeClr>
              </a:solidFill>
              <a:ln w="19050" algn="ctr">
                <a:solidFill>
                  <a:schemeClr val="accent5">
                    <a:lumMod val="7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  <a:r>
                  <a:rPr lang="zh-CN" altLang="en-US" sz="2000" dirty="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实验结论</a:t>
                </a:r>
              </a:p>
            </p:txBody>
          </p:sp>
        </p:grpSp>
        <p:cxnSp>
          <p:nvCxnSpPr>
            <p:cNvPr id="38" name="直接箭头连接符 37"/>
            <p:cNvCxnSpPr/>
            <p:nvPr/>
          </p:nvCxnSpPr>
          <p:spPr>
            <a:xfrm flipV="1">
              <a:off x="5057060" y="1251992"/>
              <a:ext cx="588327" cy="149951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2" name="直接箭头连接符 41"/>
            <p:cNvCxnSpPr>
              <a:stCxn id="17" idx="3"/>
            </p:cNvCxnSpPr>
            <p:nvPr/>
          </p:nvCxnSpPr>
          <p:spPr>
            <a:xfrm>
              <a:off x="5111684" y="1238511"/>
              <a:ext cx="61905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6" name="TextBox 26"/>
          <p:cNvSpPr txBox="1">
            <a:spLocks noChangeArrowheads="1"/>
          </p:cNvSpPr>
          <p:nvPr/>
        </p:nvSpPr>
        <p:spPr bwMode="auto">
          <a:xfrm>
            <a:off x="394996" y="4312889"/>
            <a:ext cx="338960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重点：探究电流与电压和电   阻的关系的过程</a:t>
            </a:r>
          </a:p>
        </p:txBody>
      </p:sp>
      <p:sp>
        <p:nvSpPr>
          <p:cNvPr id="47" name="TextBox 25"/>
          <p:cNvSpPr txBox="1">
            <a:spLocks noChangeArrowheads="1"/>
          </p:cNvSpPr>
          <p:nvPr/>
        </p:nvSpPr>
        <p:spPr bwMode="auto">
          <a:xfrm>
            <a:off x="4200425" y="4312889"/>
            <a:ext cx="4173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buFont typeface="Arial" panose="020B0604020202020204" pitchFamily="34" charset="0"/>
              <a:buNone/>
              <a:defRPr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/>
              <a:t>难点：分析数据和图象得出电流与电压和电阻的关系</a:t>
            </a:r>
            <a:r>
              <a:rPr lang="en-US" altLang="zh-CN" dirty="0"/>
              <a:t>.</a:t>
            </a:r>
            <a:endParaRPr lang="zh-CN" altLang="en-US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7636" y="112042"/>
            <a:ext cx="1549518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</a:p>
        </p:txBody>
      </p:sp>
      <p:sp>
        <p:nvSpPr>
          <p:cNvPr id="3" name="Shape 108"/>
          <p:cNvSpPr/>
          <p:nvPr/>
        </p:nvSpPr>
        <p:spPr>
          <a:xfrm>
            <a:off x="194195" y="92769"/>
            <a:ext cx="562930" cy="573270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123773" y="81264"/>
            <a:ext cx="562931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07636" y="632432"/>
            <a:ext cx="65921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探究实验中，滑动变阻器的作用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385" name="图片 197" descr="说明: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5402" y="2500023"/>
            <a:ext cx="2449672" cy="1818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21255" y="1065347"/>
            <a:ext cx="7968295" cy="1135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2019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湖南湘西州）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如图所示的电路中，当滑动变阻器滑片左移时，下面说法正确的是（　　）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5660" y="2255209"/>
            <a:ext cx="474639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A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．压表示数变大	  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B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．总电流变小   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C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．总电阻不变	    </a:t>
            </a:r>
            <a:endParaRPr lang="en-US" altLang="zh-CN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D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R2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的电阻变大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4122" y="1731989"/>
            <a:ext cx="4379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A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7551" y="32263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80358" y="776407"/>
            <a:ext cx="818506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2019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毕节）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如图所示的电路，闭合开关，当滑片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P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向上移动的过程中，电流表读数和电压表读数的变化情况分别是（　　）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025" name="图片 198" descr="说明: 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3543" y="3606800"/>
            <a:ext cx="2000149" cy="1388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19084" y="2342003"/>
            <a:ext cx="6647974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A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．变大，变大	        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B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．变大，变小	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华文仿宋" panose="02010600040101010101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60500" algn="l"/>
                <a:tab pos="2794000" algn="l"/>
                <a:tab pos="4064000" algn="l"/>
              </a:tabLs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C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．变小，变小	        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D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．变小，变大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8673" y="2007513"/>
            <a:ext cx="4587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D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仿宋" panose="0201060004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826" y="87612"/>
            <a:ext cx="53606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实验电路图的连接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1837" y="54940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50329" y="1124757"/>
            <a:ext cx="855183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ctr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2019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连云港市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)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某实验小组利用如图所示电路探究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导体中电流和电压的关系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，提供的实验器材有：电源（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6V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）、电流表、电压表、定值电阻（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10Ω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）、滑动变阻器（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40Ω 0.5A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）、开关和导线若干。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7409" name="图片 53" descr="说明:  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8889" y="3403592"/>
            <a:ext cx="2321185" cy="156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50329" y="2818172"/>
            <a:ext cx="67362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请用笔画线代替导线，将图中实物电路连接完整；</a:t>
            </a:r>
          </a:p>
        </p:txBody>
      </p:sp>
      <p:pic>
        <p:nvPicPr>
          <p:cNvPr id="8" name="图片 7" descr=" 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74063" y="3403592"/>
            <a:ext cx="2466975" cy="162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56925" y="17348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41317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173481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81446" y="69669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文本框 4100"/>
          <p:cNvSpPr txBox="1">
            <a:spLocks noChangeArrowheads="1"/>
          </p:cNvSpPr>
          <p:nvPr/>
        </p:nvSpPr>
        <p:spPr bwMode="auto">
          <a:xfrm>
            <a:off x="609002" y="1862023"/>
            <a:ext cx="655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0" dirty="0"/>
              <a:t>2.</a:t>
            </a:r>
            <a:r>
              <a:rPr lang="zh-CN" altLang="en-US" b="0" u="sng" dirty="0"/>
              <a:t>           </a:t>
            </a:r>
            <a:r>
              <a:rPr lang="zh-CN" altLang="en-US" b="0" dirty="0"/>
              <a:t> 表示导体对电流的阻碍作用。</a:t>
            </a:r>
          </a:p>
        </p:txBody>
      </p:sp>
      <p:sp>
        <p:nvSpPr>
          <p:cNvPr id="9" name="文本框 4103"/>
          <p:cNvSpPr txBox="1">
            <a:spLocks noChangeArrowheads="1"/>
          </p:cNvSpPr>
          <p:nvPr/>
        </p:nvSpPr>
        <p:spPr bwMode="auto">
          <a:xfrm>
            <a:off x="609002" y="1332924"/>
            <a:ext cx="4831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u="sng" dirty="0">
                <a:latin typeface="微软雅黑" panose="020B0503020204020204" charset="-122"/>
                <a:ea typeface="微软雅黑" panose="020B0503020204020204" charset="-122"/>
              </a:rPr>
              <a:t>          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是形成电流的原因。</a:t>
            </a: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1072903" y="1272898"/>
            <a:ext cx="872505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电压</a:t>
            </a: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081446" y="1801997"/>
            <a:ext cx="756965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电阻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2467" y="867503"/>
            <a:ext cx="142094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复习回顾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58676" y="3189416"/>
            <a:ext cx="1979888" cy="1440000"/>
            <a:chOff x="1908175" y="2433638"/>
            <a:chExt cx="4171879" cy="2613025"/>
          </a:xfrm>
        </p:grpSpPr>
        <p:pic>
          <p:nvPicPr>
            <p:cNvPr id="13" name="Picture 5" descr="H:\2\人教教参资源\九\图\小灯泡.JPG"/>
            <p:cNvPicPr preferRelativeResize="0"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6263" y="2433638"/>
              <a:ext cx="1627187" cy="1133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4" name="Picture 10" descr="H:\2\人教教参资源\九\图\电池组.JPG"/>
            <p:cNvPicPr preferRelativeResize="0"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938" y="4214813"/>
              <a:ext cx="2109787" cy="8318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15" name="Picture 3" descr="H:\2\人教教参资源\九\图\铡刀开关.JPG"/>
            <p:cNvPicPr preferRelativeResize="0"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8175" y="2884488"/>
              <a:ext cx="1527175" cy="974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6" name="任意多边形 10"/>
            <p:cNvSpPr>
              <a:spLocks noChangeArrowheads="1"/>
            </p:cNvSpPr>
            <p:nvPr/>
          </p:nvSpPr>
          <p:spPr bwMode="auto">
            <a:xfrm>
              <a:off x="1944688" y="3532188"/>
              <a:ext cx="1719262" cy="1152525"/>
            </a:xfrm>
            <a:custGeom>
              <a:avLst/>
              <a:gdLst>
                <a:gd name="T0" fmla="*/ 1179512 w 1179285"/>
                <a:gd name="T1" fmla="*/ 1709738 h 1709057"/>
                <a:gd name="T2" fmla="*/ 166946 w 1179285"/>
                <a:gd name="T3" fmla="*/ 675183 h 1709057"/>
                <a:gd name="T4" fmla="*/ 177834 w 1179285"/>
                <a:gd name="T5" fmla="*/ 0 h 1709057"/>
                <a:gd name="T6" fmla="*/ 0 60000 65536"/>
                <a:gd name="T7" fmla="*/ 0 60000 65536"/>
                <a:gd name="T8" fmla="*/ 0 60000 65536"/>
                <a:gd name="T9" fmla="*/ 0 w 1179285"/>
                <a:gd name="T10" fmla="*/ 0 h 1709057"/>
                <a:gd name="T11" fmla="*/ 1179285 w 1179285"/>
                <a:gd name="T12" fmla="*/ 1709057 h 17090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9285" h="1709057">
                  <a:moveTo>
                    <a:pt x="1179285" y="1709057"/>
                  </a:moveTo>
                  <a:cubicBezTo>
                    <a:pt x="756556" y="1334407"/>
                    <a:pt x="333828" y="959757"/>
                    <a:pt x="166914" y="674914"/>
                  </a:cubicBezTo>
                  <a:cubicBezTo>
                    <a:pt x="0" y="390071"/>
                    <a:pt x="88900" y="195035"/>
                    <a:pt x="177800" y="0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" name="任意多边形 11"/>
            <p:cNvSpPr>
              <a:spLocks noChangeArrowheads="1"/>
            </p:cNvSpPr>
            <p:nvPr/>
          </p:nvSpPr>
          <p:spPr bwMode="auto">
            <a:xfrm rot="20260833">
              <a:off x="3100388" y="3046413"/>
              <a:ext cx="1524000" cy="323850"/>
            </a:xfrm>
            <a:custGeom>
              <a:avLst/>
              <a:gdLst>
                <a:gd name="T0" fmla="*/ 0 w 1415143"/>
                <a:gd name="T1" fmla="*/ 175986 h 317500"/>
                <a:gd name="T2" fmla="*/ 827845 w 1415143"/>
                <a:gd name="T3" fmla="*/ 23586 h 317500"/>
                <a:gd name="T4" fmla="*/ 1416050 w 1415143"/>
                <a:gd name="T5" fmla="*/ 317500 h 317500"/>
                <a:gd name="T6" fmla="*/ 0 60000 65536"/>
                <a:gd name="T7" fmla="*/ 0 60000 65536"/>
                <a:gd name="T8" fmla="*/ 0 60000 65536"/>
                <a:gd name="T9" fmla="*/ 0 w 1415143"/>
                <a:gd name="T10" fmla="*/ 0 h 317500"/>
                <a:gd name="T11" fmla="*/ 1415143 w 1415143"/>
                <a:gd name="T12" fmla="*/ 317500 h 3175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任意多边形 12"/>
            <p:cNvSpPr>
              <a:spLocks noChangeArrowheads="1"/>
            </p:cNvSpPr>
            <p:nvPr/>
          </p:nvSpPr>
          <p:spPr bwMode="auto">
            <a:xfrm rot="20890554">
              <a:off x="5395842" y="3181225"/>
              <a:ext cx="684212" cy="1441450"/>
            </a:xfrm>
            <a:custGeom>
              <a:avLst/>
              <a:gdLst>
                <a:gd name="T0" fmla="*/ 641794 w 945243"/>
                <a:gd name="T1" fmla="*/ 0 h 1774372"/>
                <a:gd name="T2" fmla="*/ 837596 w 945243"/>
                <a:gd name="T3" fmla="*/ 1207543 h 1774372"/>
                <a:gd name="T4" fmla="*/ 0 w 945243"/>
                <a:gd name="T5" fmla="*/ 1773238 h 1774372"/>
                <a:gd name="T6" fmla="*/ 0 60000 65536"/>
                <a:gd name="T7" fmla="*/ 0 60000 65536"/>
                <a:gd name="T8" fmla="*/ 0 60000 65536"/>
                <a:gd name="T9" fmla="*/ 0 w 945243"/>
                <a:gd name="T10" fmla="*/ 0 h 1774372"/>
                <a:gd name="T11" fmla="*/ 945243 w 945243"/>
                <a:gd name="T12" fmla="*/ 1774372 h 17743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5243" h="1774372">
                  <a:moveTo>
                    <a:pt x="642257" y="0"/>
                  </a:moveTo>
                  <a:cubicBezTo>
                    <a:pt x="793750" y="456293"/>
                    <a:pt x="945243" y="912586"/>
                    <a:pt x="838200" y="1208315"/>
                  </a:cubicBezTo>
                  <a:cubicBezTo>
                    <a:pt x="731157" y="1504044"/>
                    <a:pt x="0" y="1774372"/>
                    <a:pt x="0" y="1774372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35108" y="3189416"/>
            <a:ext cx="1975793" cy="1440000"/>
            <a:chOff x="1829404" y="1024008"/>
            <a:chExt cx="2579530" cy="1920377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63113" y="2505668"/>
              <a:ext cx="922866" cy="438717"/>
            </a:xfrm>
            <a:prstGeom prst="rect">
              <a:avLst/>
            </a:prstGeom>
          </p:spPr>
        </p:pic>
        <p:pic>
          <p:nvPicPr>
            <p:cNvPr id="21" name="Picture 5" descr="H:\2\人教教参资源\九\图\小灯泡.JPG"/>
            <p:cNvPicPr preferRelativeResize="0"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0397" y="1024008"/>
              <a:ext cx="947012" cy="8764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22" name="Picture 3" descr="H:\2\人教教参资源\九\图\铡刀开关.JPG"/>
            <p:cNvPicPr preferRelativeResize="0"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9404" y="1335884"/>
              <a:ext cx="888805" cy="7536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3" name="任意多边形 10"/>
            <p:cNvSpPr>
              <a:spLocks noChangeArrowheads="1"/>
            </p:cNvSpPr>
            <p:nvPr/>
          </p:nvSpPr>
          <p:spPr bwMode="auto">
            <a:xfrm>
              <a:off x="1850654" y="1836694"/>
              <a:ext cx="1197346" cy="948839"/>
            </a:xfrm>
            <a:custGeom>
              <a:avLst/>
              <a:gdLst>
                <a:gd name="T0" fmla="*/ 1179512 w 1179285"/>
                <a:gd name="T1" fmla="*/ 1709738 h 1709057"/>
                <a:gd name="T2" fmla="*/ 166946 w 1179285"/>
                <a:gd name="T3" fmla="*/ 675183 h 1709057"/>
                <a:gd name="T4" fmla="*/ 177834 w 1179285"/>
                <a:gd name="T5" fmla="*/ 0 h 1709057"/>
                <a:gd name="T6" fmla="*/ 0 60000 65536"/>
                <a:gd name="T7" fmla="*/ 0 60000 65536"/>
                <a:gd name="T8" fmla="*/ 0 60000 65536"/>
                <a:gd name="T9" fmla="*/ 0 w 1179285"/>
                <a:gd name="T10" fmla="*/ 0 h 1709057"/>
                <a:gd name="T11" fmla="*/ 1179285 w 1179285"/>
                <a:gd name="T12" fmla="*/ 1709057 h 170905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79285" h="1709057">
                  <a:moveTo>
                    <a:pt x="1179285" y="1709057"/>
                  </a:moveTo>
                  <a:cubicBezTo>
                    <a:pt x="756556" y="1334407"/>
                    <a:pt x="333828" y="959757"/>
                    <a:pt x="166914" y="674914"/>
                  </a:cubicBezTo>
                  <a:cubicBezTo>
                    <a:pt x="0" y="390071"/>
                    <a:pt x="88900" y="195035"/>
                    <a:pt x="177800" y="0"/>
                  </a:cubicBezTo>
                </a:path>
              </a:pathLst>
            </a:custGeom>
            <a:noFill/>
            <a:ln w="38100">
              <a:solidFill>
                <a:srgbClr val="C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" name="任意多边形 11"/>
            <p:cNvSpPr>
              <a:spLocks noChangeArrowheads="1"/>
            </p:cNvSpPr>
            <p:nvPr/>
          </p:nvSpPr>
          <p:spPr bwMode="auto">
            <a:xfrm rot="20260833">
              <a:off x="2523264" y="1461087"/>
              <a:ext cx="886958" cy="250405"/>
            </a:xfrm>
            <a:custGeom>
              <a:avLst/>
              <a:gdLst>
                <a:gd name="T0" fmla="*/ 0 w 1415143"/>
                <a:gd name="T1" fmla="*/ 175986 h 317500"/>
                <a:gd name="T2" fmla="*/ 827845 w 1415143"/>
                <a:gd name="T3" fmla="*/ 23586 h 317500"/>
                <a:gd name="T4" fmla="*/ 1416050 w 1415143"/>
                <a:gd name="T5" fmla="*/ 317500 h 317500"/>
                <a:gd name="T6" fmla="*/ 0 60000 65536"/>
                <a:gd name="T7" fmla="*/ 0 60000 65536"/>
                <a:gd name="T8" fmla="*/ 0 60000 65536"/>
                <a:gd name="T9" fmla="*/ 0 w 1415143"/>
                <a:gd name="T10" fmla="*/ 0 h 317500"/>
                <a:gd name="T11" fmla="*/ 1415143 w 1415143"/>
                <a:gd name="T12" fmla="*/ 317500 h 3175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15143" h="317500">
                  <a:moveTo>
                    <a:pt x="0" y="175986"/>
                  </a:moveTo>
                  <a:cubicBezTo>
                    <a:pt x="295729" y="87993"/>
                    <a:pt x="591458" y="0"/>
                    <a:pt x="827315" y="23586"/>
                  </a:cubicBezTo>
                  <a:cubicBezTo>
                    <a:pt x="1063172" y="47172"/>
                    <a:pt x="1239157" y="182336"/>
                    <a:pt x="1415143" y="317500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任意多边形 12"/>
            <p:cNvSpPr>
              <a:spLocks noChangeArrowheads="1"/>
            </p:cNvSpPr>
            <p:nvPr/>
          </p:nvSpPr>
          <p:spPr bwMode="auto">
            <a:xfrm rot="20890554">
              <a:off x="3697465" y="1647507"/>
              <a:ext cx="711469" cy="1087643"/>
            </a:xfrm>
            <a:custGeom>
              <a:avLst/>
              <a:gdLst>
                <a:gd name="T0" fmla="*/ 641794 w 945243"/>
                <a:gd name="T1" fmla="*/ 0 h 1774372"/>
                <a:gd name="T2" fmla="*/ 837596 w 945243"/>
                <a:gd name="T3" fmla="*/ 1207543 h 1774372"/>
                <a:gd name="T4" fmla="*/ 0 w 945243"/>
                <a:gd name="T5" fmla="*/ 1773238 h 1774372"/>
                <a:gd name="T6" fmla="*/ 0 60000 65536"/>
                <a:gd name="T7" fmla="*/ 0 60000 65536"/>
                <a:gd name="T8" fmla="*/ 0 60000 65536"/>
                <a:gd name="T9" fmla="*/ 0 w 945243"/>
                <a:gd name="T10" fmla="*/ 0 h 1774372"/>
                <a:gd name="T11" fmla="*/ 945243 w 945243"/>
                <a:gd name="T12" fmla="*/ 1774372 h 17743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5243" h="1774372">
                  <a:moveTo>
                    <a:pt x="642257" y="0"/>
                  </a:moveTo>
                  <a:cubicBezTo>
                    <a:pt x="793750" y="456293"/>
                    <a:pt x="945243" y="912586"/>
                    <a:pt x="838200" y="1208315"/>
                  </a:cubicBezTo>
                  <a:cubicBezTo>
                    <a:pt x="731157" y="1504044"/>
                    <a:pt x="0" y="1774372"/>
                    <a:pt x="0" y="1774372"/>
                  </a:cubicBezTo>
                </a:path>
              </a:pathLst>
            </a:custGeom>
            <a:noFill/>
            <a:ln w="38100">
              <a:solidFill>
                <a:srgbClr val="00B0F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 eaLnBrk="0" hangingPunct="0"/>
              <a:endParaRPr lang="zh-CN" altLang="en-US" sz="20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262467" y="2547321"/>
            <a:ext cx="19473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观察思考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54711" y="2429414"/>
            <a:ext cx="6005132" cy="8309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同一个小灯泡，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用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2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节干电池做电源比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1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节更亮，说明什么？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35746" y="4558422"/>
            <a:ext cx="5283469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说明电压越大，通过灯的电流越大。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6" grpId="0"/>
      <p:bldP spid="27" grpId="0"/>
      <p:bldP spid="2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27552" y="863588"/>
            <a:ext cx="81745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(2019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泰州市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小华在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探究电流与电阻关系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的实验中</a:t>
            </a:r>
          </a:p>
        </p:txBody>
      </p:sp>
      <p:pic>
        <p:nvPicPr>
          <p:cNvPr id="13" name="图片 12" descr=" 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7001" y="2688655"/>
            <a:ext cx="2867550" cy="168861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矩形 10"/>
          <p:cNvSpPr/>
          <p:nvPr/>
        </p:nvSpPr>
        <p:spPr>
          <a:xfrm>
            <a:off x="457114" y="1325253"/>
            <a:ext cx="81745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按要求将实物图连接完整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要求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: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滑片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P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向右滑时变阻器接入电路的电阻变大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)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8" name="图片 17" descr=" 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416" y="2565400"/>
            <a:ext cx="3015720" cy="1851683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矩形 18"/>
          <p:cNvSpPr/>
          <p:nvPr/>
        </p:nvSpPr>
        <p:spPr>
          <a:xfrm>
            <a:off x="427552" y="220085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4101"/>
          <p:cNvSpPr txBox="1">
            <a:spLocks noChangeArrowheads="1"/>
          </p:cNvSpPr>
          <p:nvPr/>
        </p:nvSpPr>
        <p:spPr bwMode="auto">
          <a:xfrm>
            <a:off x="342003" y="3766539"/>
            <a:ext cx="75494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那么，通过导体的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电流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与导体两端的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电压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、导体的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电阻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之间有什么定量关系呢？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2760" y="227454"/>
            <a:ext cx="183997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观察思考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26" name="Picture 2" descr="E:\01商乐\05区工作\04课题组\做ppt\16章 电压电阻\电压电阻图\16-4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0063" y="1067387"/>
            <a:ext cx="3756803" cy="2320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839540" y="88953"/>
            <a:ext cx="5763527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同一电路中，当滑动变阻器阻值变小时，灯泡更亮，说明什么？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0806" y="3304876"/>
            <a:ext cx="791352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Arial" panose="020B0604020202020204"/>
              </a:rPr>
              <a:t>说明同样电压下，电阻越小，电路中的电流越大。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239868" y="309793"/>
            <a:ext cx="80470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问题</a:t>
            </a:r>
            <a:r>
              <a:rPr lang="en-US" altLang="zh-CN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endParaRPr sz="2400" b="1" dirty="0">
              <a:solidFill>
                <a:srgbClr val="007E2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文本框 35842"/>
          <p:cNvSpPr txBox="1"/>
          <p:nvPr/>
        </p:nvSpPr>
        <p:spPr>
          <a:xfrm>
            <a:off x="1023115" y="401637"/>
            <a:ext cx="7818438" cy="113505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240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电流同时受电压、电阻两个因素的影响，该用什么方法来研究每一个因素是怎样影响的呢？</a:t>
            </a:r>
          </a:p>
        </p:txBody>
      </p:sp>
      <p:sp>
        <p:nvSpPr>
          <p:cNvPr id="10" name="文本框 35844"/>
          <p:cNvSpPr txBox="1">
            <a:spLocks noChangeArrowheads="1"/>
          </p:cNvSpPr>
          <p:nvPr/>
        </p:nvSpPr>
        <p:spPr bwMode="auto">
          <a:xfrm>
            <a:off x="1241250" y="1854893"/>
            <a:ext cx="1763575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  <a:defRPr sz="2400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控制变量法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004825" y="1716394"/>
            <a:ext cx="5664878" cy="953614"/>
            <a:chOff x="1942456" y="1660734"/>
            <a:chExt cx="5664878" cy="953614"/>
          </a:xfrm>
        </p:grpSpPr>
        <p:sp>
          <p:nvSpPr>
            <p:cNvPr id="12" name="文本框 35846"/>
            <p:cNvSpPr txBox="1">
              <a:spLocks noChangeArrowheads="1"/>
            </p:cNvSpPr>
            <p:nvPr/>
          </p:nvSpPr>
          <p:spPr bwMode="auto">
            <a:xfrm>
              <a:off x="2351099" y="2152683"/>
              <a:ext cx="52562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/>
                <a:t>2.电压一定 , </a:t>
              </a:r>
              <a:r>
                <a:rPr lang="en-US" altLang="zh-CN" dirty="0" err="1"/>
                <a:t>探究电流与电阻的关系</a:t>
              </a:r>
              <a:r>
                <a:rPr lang="en-US" altLang="zh-CN" dirty="0"/>
                <a:t>。</a:t>
              </a:r>
            </a:p>
          </p:txBody>
        </p:sp>
        <p:sp>
          <p:nvSpPr>
            <p:cNvPr id="13" name="文本框 35847"/>
            <p:cNvSpPr txBox="1">
              <a:spLocks noChangeArrowheads="1"/>
            </p:cNvSpPr>
            <p:nvPr/>
          </p:nvSpPr>
          <p:spPr bwMode="auto">
            <a:xfrm>
              <a:off x="2341816" y="1660734"/>
              <a:ext cx="523585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1.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电阻一定，探究电流与电压的关系。</a:t>
              </a: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1942456" y="1799233"/>
              <a:ext cx="482535" cy="706900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14" name="Shape 120"/>
          <p:cNvSpPr/>
          <p:nvPr/>
        </p:nvSpPr>
        <p:spPr>
          <a:xfrm>
            <a:off x="226730" y="2871244"/>
            <a:ext cx="804707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/>
          <a:p>
            <a:r>
              <a:rPr lang="zh-CN" altLang="en-US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问题</a:t>
            </a:r>
            <a:r>
              <a:rPr lang="en-US" altLang="zh-CN" sz="2400" b="1" dirty="0">
                <a:solidFill>
                  <a:srgbClr val="007E27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</a:t>
            </a:r>
            <a:endParaRPr sz="2400" b="1" dirty="0">
              <a:solidFill>
                <a:srgbClr val="007E27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35842"/>
          <p:cNvSpPr txBox="1"/>
          <p:nvPr/>
        </p:nvSpPr>
        <p:spPr>
          <a:xfrm>
            <a:off x="1077710" y="2720175"/>
            <a:ext cx="397942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ts val="0"/>
              </a:spcBef>
              <a:buClr>
                <a:schemeClr val="bg1"/>
              </a:buClr>
            </a:pPr>
            <a:r>
              <a:rPr lang="zh-CN" altLang="en-US" sz="2400" noProof="1"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如何改变导体两端的电压？</a:t>
            </a:r>
          </a:p>
        </p:txBody>
      </p:sp>
      <p:pic>
        <p:nvPicPr>
          <p:cNvPr id="17" name="Picture 4" descr="14-图片-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4666" y="3366506"/>
            <a:ext cx="2251075" cy="163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596527" y="3536489"/>
            <a:ext cx="3329950" cy="923330"/>
            <a:chOff x="529249" y="3536726"/>
            <a:chExt cx="3329950" cy="923330"/>
          </a:xfrm>
        </p:grpSpPr>
        <p:sp>
          <p:nvSpPr>
            <p:cNvPr id="18" name="文本框 35847"/>
            <p:cNvSpPr txBox="1">
              <a:spLocks noChangeArrowheads="1"/>
            </p:cNvSpPr>
            <p:nvPr/>
          </p:nvSpPr>
          <p:spPr bwMode="auto">
            <a:xfrm>
              <a:off x="895865" y="3536726"/>
              <a:ext cx="252584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1.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改变电源电压。</a:t>
              </a:r>
            </a:p>
          </p:txBody>
        </p:sp>
        <p:sp>
          <p:nvSpPr>
            <p:cNvPr id="19" name="文本框 35846"/>
            <p:cNvSpPr txBox="1">
              <a:spLocks noChangeArrowheads="1"/>
            </p:cNvSpPr>
            <p:nvPr/>
          </p:nvSpPr>
          <p:spPr bwMode="auto">
            <a:xfrm>
              <a:off x="909257" y="3998391"/>
              <a:ext cx="294994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dirty="0"/>
                <a:t>2.</a:t>
              </a:r>
              <a:r>
                <a:rPr lang="zh-CN" altLang="en-US" dirty="0"/>
                <a:t>利用滑动变阻器</a:t>
              </a:r>
              <a:r>
                <a:rPr lang="en-US" altLang="zh-CN" dirty="0"/>
                <a:t>。</a:t>
              </a:r>
            </a:p>
          </p:txBody>
        </p:sp>
        <p:sp>
          <p:nvSpPr>
            <p:cNvPr id="20" name="左大括号 19"/>
            <p:cNvSpPr/>
            <p:nvPr/>
          </p:nvSpPr>
          <p:spPr>
            <a:xfrm>
              <a:off x="529249" y="3644941"/>
              <a:ext cx="482535" cy="706900"/>
            </a:xfrm>
            <a:prstGeom prst="leftBrac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sp>
        <p:nvSpPr>
          <p:cNvPr id="23" name="圆角矩形标注 22"/>
          <p:cNvSpPr/>
          <p:nvPr/>
        </p:nvSpPr>
        <p:spPr>
          <a:xfrm>
            <a:off x="6142991" y="2664314"/>
            <a:ext cx="954423" cy="783191"/>
          </a:xfrm>
          <a:prstGeom prst="wedgeRoundRectCallout">
            <a:avLst>
              <a:gd name="adj1" fmla="val -236"/>
              <a:gd name="adj2" fmla="val 96540"/>
              <a:gd name="adj3" fmla="val 16667"/>
            </a:avLst>
          </a:prstGeom>
          <a:solidFill>
            <a:schemeClr val="accent5"/>
          </a:solidFill>
          <a:ln w="12700" cap="flat">
            <a:solidFill>
              <a:srgbClr val="0070C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000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为什么啊？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FF00FF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3767669" y="3345951"/>
            <a:ext cx="1070686" cy="1113887"/>
          </a:xfrm>
          <a:prstGeom prst="wedgeRoundRectCallout">
            <a:avLst>
              <a:gd name="adj1" fmla="val 136529"/>
              <a:gd name="adj2" fmla="val 24050"/>
              <a:gd name="adj3" fmla="val 16667"/>
            </a:avLst>
          </a:prstGeom>
          <a:solidFill>
            <a:schemeClr val="accent5"/>
          </a:solidFill>
          <a:ln w="12700" cap="flat">
            <a:solidFill>
              <a:srgbClr val="0070C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l" rtl="0" latinLnBrk="1" hangingPunct="0"/>
            <a:r>
              <a:rPr lang="zh-CN" altLang="en-US" sz="2000" dirty="0">
                <a:solidFill>
                  <a:srgbClr val="FF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利用滑动变阻器更好</a:t>
            </a:r>
          </a:p>
        </p:txBody>
      </p: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4" grpId="0"/>
      <p:bldP spid="16" grpId="0"/>
      <p:bldP spid="23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94265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08890" y="153379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5911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67602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755429" y="769389"/>
            <a:ext cx="1214793" cy="578880"/>
          </a:xfrm>
          <a:prstGeom prst="round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实验一</a:t>
            </a: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062206" y="785015"/>
            <a:ext cx="3757612" cy="52228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探究电流与电压的关系</a:t>
            </a:r>
          </a:p>
        </p:txBody>
      </p:sp>
      <p:sp>
        <p:nvSpPr>
          <p:cNvPr id="10" name="矩形 9"/>
          <p:cNvSpPr/>
          <p:nvPr/>
        </p:nvSpPr>
        <p:spPr>
          <a:xfrm>
            <a:off x="1540213" y="1482425"/>
            <a:ext cx="5408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电阻一定时，电流跟电压有什么关系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?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513" y="1480467"/>
            <a:ext cx="803275" cy="46037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问题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2062206" y="2202901"/>
            <a:ext cx="2541549" cy="2487752"/>
            <a:chOff x="1703056" y="2248134"/>
            <a:chExt cx="2541549" cy="2487752"/>
          </a:xfrm>
        </p:grpSpPr>
        <p:sp>
          <p:nvSpPr>
            <p:cNvPr id="12" name="Rectangle 2"/>
            <p:cNvSpPr>
              <a:spLocks noChangeArrowheads="1"/>
            </p:cNvSpPr>
            <p:nvPr/>
          </p:nvSpPr>
          <p:spPr bwMode="auto">
            <a:xfrm>
              <a:off x="2210533" y="4274223"/>
              <a:ext cx="163121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实验原理图</a:t>
              </a:r>
            </a:p>
          </p:txBody>
        </p:sp>
        <p:grpSp>
          <p:nvGrpSpPr>
            <p:cNvPr id="13" name="组合 12"/>
            <p:cNvGrpSpPr/>
            <p:nvPr/>
          </p:nvGrpSpPr>
          <p:grpSpPr bwMode="auto">
            <a:xfrm>
              <a:off x="1703056" y="2248134"/>
              <a:ext cx="2541549" cy="1993152"/>
              <a:chOff x="701675" y="1728953"/>
              <a:chExt cx="2961491" cy="2655480"/>
            </a:xfrm>
          </p:grpSpPr>
          <p:sp>
            <p:nvSpPr>
              <p:cNvPr id="14" name="Rectangle 4"/>
              <p:cNvSpPr>
                <a:spLocks noChangeArrowheads="1"/>
              </p:cNvSpPr>
              <p:nvPr/>
            </p:nvSpPr>
            <p:spPr bwMode="auto">
              <a:xfrm>
                <a:off x="941478" y="1971581"/>
                <a:ext cx="2516409" cy="129389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黑体" panose="02010609060101010101" pitchFamily="49" charset="-122"/>
                </a:endParaRPr>
              </a:p>
            </p:txBody>
          </p:sp>
          <p:grpSp>
            <p:nvGrpSpPr>
              <p:cNvPr id="15" name="Group 5"/>
              <p:cNvGrpSpPr/>
              <p:nvPr/>
            </p:nvGrpSpPr>
            <p:grpSpPr bwMode="auto">
              <a:xfrm>
                <a:off x="1735254" y="1728953"/>
                <a:ext cx="132599" cy="484078"/>
                <a:chOff x="89" y="-1"/>
                <a:chExt cx="94" cy="340"/>
              </a:xfrm>
            </p:grpSpPr>
            <p:sp>
              <p:nvSpPr>
                <p:cNvPr id="39" name="Rectangle 19"/>
                <p:cNvSpPr>
                  <a:spLocks noChangeArrowheads="1"/>
                </p:cNvSpPr>
                <p:nvPr/>
              </p:nvSpPr>
              <p:spPr bwMode="auto">
                <a:xfrm>
                  <a:off x="98" y="127"/>
                  <a:ext cx="85" cy="8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40" name="Line 20"/>
                <p:cNvSpPr>
                  <a:spLocks noChangeShapeType="1"/>
                </p:cNvSpPr>
                <p:nvPr/>
              </p:nvSpPr>
              <p:spPr bwMode="auto">
                <a:xfrm>
                  <a:off x="171" y="-1"/>
                  <a:ext cx="0" cy="34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Line 21"/>
                <p:cNvSpPr>
                  <a:spLocks noChangeShapeType="1"/>
                </p:cNvSpPr>
                <p:nvPr/>
              </p:nvSpPr>
              <p:spPr bwMode="auto">
                <a:xfrm>
                  <a:off x="89" y="85"/>
                  <a:ext cx="0" cy="17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Group 9"/>
              <p:cNvGrpSpPr/>
              <p:nvPr/>
            </p:nvGrpSpPr>
            <p:grpSpPr bwMode="auto">
              <a:xfrm>
                <a:off x="2699018" y="1849431"/>
                <a:ext cx="399165" cy="242793"/>
                <a:chOff x="0" y="0"/>
                <a:chExt cx="256" cy="142"/>
              </a:xfrm>
            </p:grpSpPr>
            <p:sp>
              <p:nvSpPr>
                <p:cNvPr id="36" name="Rectangle 15"/>
                <p:cNvSpPr>
                  <a:spLocks noChangeArrowheads="1"/>
                </p:cNvSpPr>
                <p:nvPr/>
              </p:nvSpPr>
              <p:spPr bwMode="auto">
                <a:xfrm>
                  <a:off x="29" y="0"/>
                  <a:ext cx="226" cy="14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7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29" y="0"/>
                  <a:ext cx="227" cy="8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8" name="Oval 1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57" cy="56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17" name="Rectangle 178"/>
              <p:cNvSpPr>
                <a:spLocks noChangeArrowheads="1"/>
              </p:cNvSpPr>
              <p:nvPr/>
            </p:nvSpPr>
            <p:spPr bwMode="auto">
              <a:xfrm>
                <a:off x="1433225" y="3182531"/>
                <a:ext cx="555492" cy="171916"/>
              </a:xfrm>
              <a:prstGeom prst="rect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>
                  <a:ea typeface="黑体" panose="02010609060101010101" pitchFamily="49" charset="-122"/>
                </a:endParaRPr>
              </a:p>
            </p:txBody>
          </p:sp>
          <p:grpSp>
            <p:nvGrpSpPr>
              <p:cNvPr id="18" name="Group 14"/>
              <p:cNvGrpSpPr/>
              <p:nvPr/>
            </p:nvGrpSpPr>
            <p:grpSpPr bwMode="auto">
              <a:xfrm>
                <a:off x="2767316" y="2883941"/>
                <a:ext cx="895850" cy="470506"/>
                <a:chOff x="0" y="0"/>
                <a:chExt cx="719" cy="363"/>
              </a:xfrm>
            </p:grpSpPr>
            <p:sp>
              <p:nvSpPr>
                <p:cNvPr id="32" name="Rectangle 181"/>
                <p:cNvSpPr>
                  <a:spLocks noChangeArrowheads="1"/>
                </p:cNvSpPr>
                <p:nvPr/>
              </p:nvSpPr>
              <p:spPr bwMode="auto">
                <a:xfrm>
                  <a:off x="0" y="19"/>
                  <a:ext cx="719" cy="34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" name="Line 182"/>
                <p:cNvSpPr>
                  <a:spLocks noChangeShapeType="1"/>
                </p:cNvSpPr>
                <p:nvPr/>
              </p:nvSpPr>
              <p:spPr bwMode="auto">
                <a:xfrm>
                  <a:off x="227" y="0"/>
                  <a:ext cx="317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" name="Line 183"/>
                <p:cNvSpPr>
                  <a:spLocks noChangeShapeType="1"/>
                </p:cNvSpPr>
                <p:nvPr/>
              </p:nvSpPr>
              <p:spPr bwMode="auto">
                <a:xfrm>
                  <a:off x="227" y="0"/>
                  <a:ext cx="0" cy="22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" name="Rectangle 184"/>
                <p:cNvSpPr>
                  <a:spLocks noChangeArrowheads="1"/>
                </p:cNvSpPr>
                <p:nvPr/>
              </p:nvSpPr>
              <p:spPr bwMode="auto">
                <a:xfrm>
                  <a:off x="0" y="227"/>
                  <a:ext cx="453" cy="136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</p:grpSp>
          <p:grpSp>
            <p:nvGrpSpPr>
              <p:cNvPr id="19" name="Group 19"/>
              <p:cNvGrpSpPr/>
              <p:nvPr/>
            </p:nvGrpSpPr>
            <p:grpSpPr bwMode="auto">
              <a:xfrm>
                <a:off x="701675" y="2199294"/>
                <a:ext cx="431038" cy="512731"/>
                <a:chOff x="0" y="0"/>
                <a:chExt cx="284" cy="340"/>
              </a:xfrm>
            </p:grpSpPr>
            <p:sp>
              <p:nvSpPr>
                <p:cNvPr id="30" name="Oval 197"/>
                <p:cNvSpPr>
                  <a:spLocks noChangeArrowheads="1"/>
                </p:cNvSpPr>
                <p:nvPr/>
              </p:nvSpPr>
              <p:spPr bwMode="auto">
                <a:xfrm>
                  <a:off x="0" y="57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1" name="Text Box 19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60" cy="3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A</a:t>
                  </a:r>
                </a:p>
              </p:txBody>
            </p:sp>
          </p:grpSp>
          <p:grpSp>
            <p:nvGrpSpPr>
              <p:cNvPr id="20" name="Group 22"/>
              <p:cNvGrpSpPr/>
              <p:nvPr/>
            </p:nvGrpSpPr>
            <p:grpSpPr bwMode="auto">
              <a:xfrm flipV="1">
                <a:off x="941478" y="3263965"/>
                <a:ext cx="1478277" cy="766081"/>
                <a:chOff x="0" y="0"/>
                <a:chExt cx="1049" cy="538"/>
              </a:xfrm>
            </p:grpSpPr>
            <p:sp>
              <p:nvSpPr>
                <p:cNvPr id="27" name="Line 7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49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Line 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5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Line 9"/>
                <p:cNvSpPr>
                  <a:spLocks noChangeShapeType="1"/>
                </p:cNvSpPr>
                <p:nvPr/>
              </p:nvSpPr>
              <p:spPr bwMode="auto">
                <a:xfrm>
                  <a:off x="1049" y="0"/>
                  <a:ext cx="0" cy="53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tailEnd type="oval" w="med" len="med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1" name="Group 26"/>
              <p:cNvGrpSpPr/>
              <p:nvPr/>
            </p:nvGrpSpPr>
            <p:grpSpPr bwMode="auto">
              <a:xfrm>
                <a:off x="1475721" y="3800825"/>
                <a:ext cx="431038" cy="583608"/>
                <a:chOff x="0" y="0"/>
                <a:chExt cx="284" cy="387"/>
              </a:xfrm>
            </p:grpSpPr>
            <p:sp>
              <p:nvSpPr>
                <p:cNvPr id="25" name="Oval 190"/>
                <p:cNvSpPr>
                  <a:spLocks noChangeArrowheads="1"/>
                </p:cNvSpPr>
                <p:nvPr/>
              </p:nvSpPr>
              <p:spPr bwMode="auto">
                <a:xfrm>
                  <a:off x="0" y="16"/>
                  <a:ext cx="284" cy="283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6" name="Text Box 191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260" cy="38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</a:pPr>
                  <a:r>
                    <a:rPr lang="en-US" altLang="zh-CN" sz="24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V</a:t>
                  </a:r>
                </a:p>
              </p:txBody>
            </p:sp>
          </p:grpSp>
          <p:sp>
            <p:nvSpPr>
              <p:cNvPr id="22" name="Text Box 4"/>
              <p:cNvSpPr txBox="1">
                <a:spLocks noChangeArrowheads="1"/>
              </p:cNvSpPr>
              <p:nvPr/>
            </p:nvSpPr>
            <p:spPr bwMode="auto">
              <a:xfrm>
                <a:off x="1475721" y="2755758"/>
                <a:ext cx="519066" cy="461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</a:t>
                </a:r>
              </a:p>
            </p:txBody>
          </p:sp>
          <p:sp>
            <p:nvSpPr>
              <p:cNvPr id="23" name="Text Box 4"/>
              <p:cNvSpPr txBox="1">
                <a:spLocks noChangeArrowheads="1"/>
              </p:cNvSpPr>
              <p:nvPr/>
            </p:nvSpPr>
            <p:spPr bwMode="auto">
              <a:xfrm>
                <a:off x="2743457" y="3462362"/>
                <a:ext cx="766459" cy="3692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 i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R'</a:t>
                </a:r>
              </a:p>
            </p:txBody>
          </p:sp>
          <p:sp>
            <p:nvSpPr>
              <p:cNvPr id="24" name="Text Box 116"/>
              <p:cNvSpPr txBox="1">
                <a:spLocks noChangeArrowheads="1"/>
              </p:cNvSpPr>
              <p:nvPr/>
            </p:nvSpPr>
            <p:spPr bwMode="auto">
              <a:xfrm>
                <a:off x="2767316" y="2028886"/>
                <a:ext cx="343009" cy="369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S</a:t>
                </a:r>
                <a:endParaRPr lang="en-US" altLang="zh-CN" sz="2400" b="1" baseline="-25000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42" name="Rectangle 2"/>
          <p:cNvSpPr>
            <a:spLocks noChangeArrowheads="1"/>
          </p:cNvSpPr>
          <p:nvPr/>
        </p:nvSpPr>
        <p:spPr bwMode="auto">
          <a:xfrm>
            <a:off x="551848" y="2171581"/>
            <a:ext cx="1433022" cy="461665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设计实验</a:t>
            </a:r>
          </a:p>
        </p:txBody>
      </p:sp>
      <p:sp>
        <p:nvSpPr>
          <p:cNvPr id="43" name="Rectangle 2"/>
          <p:cNvSpPr>
            <a:spLocks noChangeArrowheads="1"/>
          </p:cNvSpPr>
          <p:nvPr/>
        </p:nvSpPr>
        <p:spPr bwMode="auto">
          <a:xfrm>
            <a:off x="4811771" y="2271905"/>
            <a:ext cx="409342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实验中，滑动变阻器的作用？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824678" y="3152416"/>
            <a:ext cx="4024498" cy="1054772"/>
            <a:chOff x="4837868" y="2952177"/>
            <a:chExt cx="4024498" cy="1054772"/>
          </a:xfrm>
        </p:grpSpPr>
        <p:sp>
          <p:nvSpPr>
            <p:cNvPr id="44" name="Rectangle 2"/>
            <p:cNvSpPr>
              <a:spLocks noChangeArrowheads="1"/>
            </p:cNvSpPr>
            <p:nvPr/>
          </p:nvSpPr>
          <p:spPr bwMode="auto">
            <a:xfrm>
              <a:off x="4837868" y="2952177"/>
              <a:ext cx="4024498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1. 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改变定值电阻</a:t>
              </a:r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R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两端的电压</a:t>
              </a:r>
            </a:p>
          </p:txBody>
        </p:sp>
        <p:sp>
          <p:nvSpPr>
            <p:cNvPr id="45" name="Rectangle 2"/>
            <p:cNvSpPr>
              <a:spLocks noChangeArrowheads="1"/>
            </p:cNvSpPr>
            <p:nvPr/>
          </p:nvSpPr>
          <p:spPr bwMode="auto">
            <a:xfrm>
              <a:off x="4837868" y="3545286"/>
              <a:ext cx="1669686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non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en-US" altLang="zh-CN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2. </a:t>
              </a:r>
              <a:r>
                <a:rPr lang="zh-CN" altLang="en-US" sz="2400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保护电路</a:t>
              </a:r>
            </a:p>
          </p:txBody>
        </p:sp>
      </p:grp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  <p:bldP spid="43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043967" y="185924"/>
            <a:ext cx="5016386" cy="2527808"/>
            <a:chOff x="1179264" y="1492338"/>
            <a:chExt cx="6840887" cy="4743643"/>
          </a:xfrm>
        </p:grpSpPr>
        <p:pic>
          <p:nvPicPr>
            <p:cNvPr id="9" name="Picture 3" descr="H:\2\人教教参资源\九\图\铡刀开关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044" y="4930143"/>
              <a:ext cx="1926437" cy="12295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H:\2\人教教参资源\九\图\电流表.JPG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2599" y="1492338"/>
              <a:ext cx="1606109" cy="21879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7" descr="H:\2\人教教参资源\九\图\电压表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9264" y="3774718"/>
              <a:ext cx="2077949" cy="246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4" descr="H:\2\人教教参资源\九\图\蓄电池.jpg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25415" y="1492338"/>
              <a:ext cx="2167693" cy="2029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图片 7" descr="导线.jpg"/>
            <p:cNvPicPr>
              <a:picLocks noChangeAspect="1" noChangeArrowheads="1"/>
            </p:cNvPicPr>
            <p:nvPr/>
          </p:nvPicPr>
          <p:blipFill>
            <a:blip r:embed="rId7">
              <a:lum bright="30000" contrast="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15977" b="12196"/>
            <a:stretch>
              <a:fillRect/>
            </a:stretch>
          </p:blipFill>
          <p:spPr bwMode="auto">
            <a:xfrm>
              <a:off x="5996317" y="4229562"/>
              <a:ext cx="1857375" cy="1389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H:\2\人教教参资源\九\ppt\16\16-4-2.JPG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59539" y="2085781"/>
              <a:ext cx="2360612" cy="1223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FFEFF"/>
                </a:clrFrom>
                <a:clrTo>
                  <a:srgbClr val="FFFE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9413" y="3933497"/>
              <a:ext cx="1661770" cy="68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442731" y="291425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实验器材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21092" y="2767314"/>
            <a:ext cx="6512441" cy="2102951"/>
            <a:chOff x="1905000" y="1390482"/>
            <a:chExt cx="6223000" cy="2102951"/>
          </a:xfrm>
        </p:grpSpPr>
        <p:sp>
          <p:nvSpPr>
            <p:cNvPr id="18" name="Text Box 1044"/>
            <p:cNvSpPr txBox="1">
              <a:spLocks noChangeArrowheads="1"/>
            </p:cNvSpPr>
            <p:nvPr/>
          </p:nvSpPr>
          <p:spPr bwMode="auto">
            <a:xfrm>
              <a:off x="1905000" y="1739107"/>
              <a:ext cx="6223000" cy="1754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1.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连接电路时</a:t>
              </a: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,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开关应断开；      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2.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闭合开关前，滑片应处在阻值最大的位置；</a:t>
              </a:r>
            </a:p>
            <a:p>
              <a:pPr algn="l">
                <a:lnSpc>
                  <a:spcPct val="150000"/>
                </a:lnSpc>
              </a:pPr>
              <a:r>
                <a:rPr lang="en-US" altLang="zh-CN" sz="2400" dirty="0">
                  <a:latin typeface="微软雅黑" panose="020B0503020204020204" charset="-122"/>
                  <a:ea typeface="微软雅黑" panose="020B0503020204020204" charset="-122"/>
                </a:rPr>
                <a:t>3.</a:t>
              </a:r>
              <a:r>
                <a:rPr lang="zh-CN" altLang="en-US" sz="2400" dirty="0">
                  <a:latin typeface="微软雅黑" panose="020B0503020204020204" charset="-122"/>
                  <a:ea typeface="微软雅黑" panose="020B0503020204020204" charset="-122"/>
                </a:rPr>
                <a:t>电流表和电压表选择正确的量程和接线柱。</a:t>
              </a:r>
            </a:p>
          </p:txBody>
        </p:sp>
        <p:sp>
          <p:nvSpPr>
            <p:cNvPr id="19" name="Text Box 1045"/>
            <p:cNvSpPr txBox="1">
              <a:spLocks noChangeArrowheads="1"/>
            </p:cNvSpPr>
            <p:nvPr/>
          </p:nvSpPr>
          <p:spPr bwMode="auto">
            <a:xfrm>
              <a:off x="4074582" y="1390482"/>
              <a:ext cx="18838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66FF"/>
                  </a:solidFill>
                  <a:latin typeface="微软雅黑" panose="020B0503020204020204" charset="-122"/>
                  <a:ea typeface="微软雅黑" panose="020B0503020204020204" charset="-122"/>
                </a:rPr>
                <a:t>注意事项</a:t>
              </a:r>
            </a:p>
          </p:txBody>
        </p:sp>
      </p:grpSp>
    </p:spTree>
  </p:cSld>
  <p:clrMapOvr>
    <a:masterClrMapping/>
  </p:clrMapOvr>
  <p:transition spd="slow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3492"/>
          <p:cNvSpPr txBox="1">
            <a:spLocks noChangeArrowheads="1"/>
          </p:cNvSpPr>
          <p:nvPr/>
        </p:nvSpPr>
        <p:spPr bwMode="auto">
          <a:xfrm>
            <a:off x="195531" y="152143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实验步骤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5531" y="659043"/>
            <a:ext cx="3208069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按电路图连接电路；   </a:t>
            </a:r>
          </a:p>
        </p:txBody>
      </p:sp>
      <p:sp>
        <p:nvSpPr>
          <p:cNvPr id="4" name="文本框 63494"/>
          <p:cNvSpPr>
            <a:spLocks noChangeArrowheads="1"/>
          </p:cNvSpPr>
          <p:nvPr/>
        </p:nvSpPr>
        <p:spPr bwMode="auto">
          <a:xfrm>
            <a:off x="113170" y="2991914"/>
            <a:ext cx="8750821" cy="1754324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2.闭合开关，移动滑动变阻器的滑片，使电压表的示数成整数倍增加（如分别为1V、2V…..），记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录</a:t>
            </a:r>
            <a:r>
              <a:rPr lang="en-US" altLang="zh-CN" sz="240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电流表示数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把数据记录</a:t>
            </a:r>
            <a:r>
              <a:rPr lang="en-US" altLang="zh-CN" sz="2400" dirty="0" err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在表格中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303370" y="977133"/>
            <a:ext cx="3063368" cy="2089705"/>
            <a:chOff x="3986213" y="2484438"/>
            <a:chExt cx="4948237" cy="4202112"/>
          </a:xfrm>
        </p:grpSpPr>
        <p:pic>
          <p:nvPicPr>
            <p:cNvPr id="21" name="Picture 12" descr="H:\2\人教教参资源\九\图\电阻3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1975" y="4505325"/>
              <a:ext cx="1084263" cy="44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组合 21"/>
            <p:cNvGrpSpPr/>
            <p:nvPr/>
          </p:nvGrpSpPr>
          <p:grpSpPr>
            <a:xfrm>
              <a:off x="3986213" y="2484438"/>
              <a:ext cx="4948237" cy="4202112"/>
              <a:chOff x="3986213" y="2484438"/>
              <a:chExt cx="4948237" cy="4202112"/>
            </a:xfrm>
          </p:grpSpPr>
          <p:grpSp>
            <p:nvGrpSpPr>
              <p:cNvPr id="23" name="Group 33"/>
              <p:cNvGrpSpPr>
                <a:grpSpLocks noChangeAspect="1"/>
              </p:cNvGrpSpPr>
              <p:nvPr/>
            </p:nvGrpSpPr>
            <p:grpSpPr bwMode="auto">
              <a:xfrm>
                <a:off x="4122738" y="2484438"/>
                <a:ext cx="4811712" cy="4202112"/>
                <a:chOff x="0" y="0"/>
                <a:chExt cx="3031" cy="2647"/>
              </a:xfrm>
            </p:grpSpPr>
            <p:pic>
              <p:nvPicPr>
                <p:cNvPr id="32" name="Picture 34" descr="无标题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0" y="1204"/>
                  <a:ext cx="1161" cy="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3" name="Picture 3" descr="H:\2\人教教参资源\九\图\铡刀开关.JPG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879" y="183"/>
                  <a:ext cx="720" cy="4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4" name="Picture 6" descr="H:\2\人教教参资源\九\图\电流表.JPG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920"/>
                  <a:ext cx="670" cy="7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5" name="Picture 7" descr="H:\2\人教教参资源\九\图\电压表.JPG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5" y="1827"/>
                  <a:ext cx="807" cy="8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14" descr="H:\2\人教教参资源\九\图\蓄电池.jpg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0" y="0"/>
                  <a:ext cx="984" cy="9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4" name="Group 39"/>
              <p:cNvGrpSpPr/>
              <p:nvPr/>
            </p:nvGrpSpPr>
            <p:grpSpPr bwMode="auto">
              <a:xfrm>
                <a:off x="3986213" y="2713038"/>
                <a:ext cx="4873625" cy="3702050"/>
                <a:chOff x="0" y="0"/>
                <a:chExt cx="3070" cy="2332"/>
              </a:xfrm>
            </p:grpSpPr>
            <p:sp>
              <p:nvSpPr>
                <p:cNvPr id="25" name="未知"/>
                <p:cNvSpPr/>
                <p:nvPr/>
              </p:nvSpPr>
              <p:spPr bwMode="auto">
                <a:xfrm>
                  <a:off x="1446" y="0"/>
                  <a:ext cx="684" cy="460"/>
                </a:xfrm>
                <a:custGeom>
                  <a:avLst/>
                  <a:gdLst>
                    <a:gd name="T0" fmla="*/ 0 w 684"/>
                    <a:gd name="T1" fmla="*/ 52 h 460"/>
                    <a:gd name="T2" fmla="*/ 240 w 684"/>
                    <a:gd name="T3" fmla="*/ 34 h 460"/>
                    <a:gd name="T4" fmla="*/ 404 w 684"/>
                    <a:gd name="T5" fmla="*/ 253 h 460"/>
                    <a:gd name="T6" fmla="*/ 595 w 684"/>
                    <a:gd name="T7" fmla="*/ 445 h 460"/>
                    <a:gd name="T8" fmla="*/ 684 w 684"/>
                    <a:gd name="T9" fmla="*/ 345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84" h="460">
                      <a:moveTo>
                        <a:pt x="0" y="52"/>
                      </a:moveTo>
                      <a:cubicBezTo>
                        <a:pt x="39" y="49"/>
                        <a:pt x="173" y="0"/>
                        <a:pt x="240" y="34"/>
                      </a:cubicBezTo>
                      <a:cubicBezTo>
                        <a:pt x="308" y="68"/>
                        <a:pt x="345" y="184"/>
                        <a:pt x="404" y="253"/>
                      </a:cubicBezTo>
                      <a:cubicBezTo>
                        <a:pt x="463" y="321"/>
                        <a:pt x="548" y="430"/>
                        <a:pt x="595" y="445"/>
                      </a:cubicBezTo>
                      <a:cubicBezTo>
                        <a:pt x="642" y="460"/>
                        <a:pt x="666" y="366"/>
                        <a:pt x="684" y="345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" name="未知"/>
                <p:cNvSpPr/>
                <p:nvPr/>
              </p:nvSpPr>
              <p:spPr bwMode="auto">
                <a:xfrm>
                  <a:off x="2541" y="339"/>
                  <a:ext cx="529" cy="860"/>
                </a:xfrm>
                <a:custGeom>
                  <a:avLst/>
                  <a:gdLst>
                    <a:gd name="T0" fmla="*/ 0 w 529"/>
                    <a:gd name="T1" fmla="*/ 26 h 860"/>
                    <a:gd name="T2" fmla="*/ 243 w 529"/>
                    <a:gd name="T3" fmla="*/ 71 h 860"/>
                    <a:gd name="T4" fmla="*/ 487 w 529"/>
                    <a:gd name="T5" fmla="*/ 454 h 860"/>
                    <a:gd name="T6" fmla="*/ 496 w 529"/>
                    <a:gd name="T7" fmla="*/ 860 h 8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29" h="860">
                      <a:moveTo>
                        <a:pt x="0" y="26"/>
                      </a:moveTo>
                      <a:cubicBezTo>
                        <a:pt x="42" y="33"/>
                        <a:pt x="162" y="0"/>
                        <a:pt x="243" y="71"/>
                      </a:cubicBezTo>
                      <a:cubicBezTo>
                        <a:pt x="324" y="142"/>
                        <a:pt x="445" y="323"/>
                        <a:pt x="487" y="454"/>
                      </a:cubicBezTo>
                      <a:cubicBezTo>
                        <a:pt x="529" y="585"/>
                        <a:pt x="494" y="776"/>
                        <a:pt x="496" y="86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未知"/>
                <p:cNvSpPr/>
                <p:nvPr/>
              </p:nvSpPr>
              <p:spPr bwMode="auto">
                <a:xfrm>
                  <a:off x="1660" y="1299"/>
                  <a:ext cx="593" cy="403"/>
                </a:xfrm>
                <a:custGeom>
                  <a:avLst/>
                  <a:gdLst>
                    <a:gd name="T0" fmla="*/ 0 w 593"/>
                    <a:gd name="T1" fmla="*/ 0 h 403"/>
                    <a:gd name="T2" fmla="*/ 200 w 593"/>
                    <a:gd name="T3" fmla="*/ 264 h 403"/>
                    <a:gd name="T4" fmla="*/ 334 w 593"/>
                    <a:gd name="T5" fmla="*/ 354 h 403"/>
                    <a:gd name="T6" fmla="*/ 558 w 593"/>
                    <a:gd name="T7" fmla="*/ 354 h 403"/>
                    <a:gd name="T8" fmla="*/ 545 w 593"/>
                    <a:gd name="T9" fmla="*/ 5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3" h="403">
                      <a:moveTo>
                        <a:pt x="0" y="0"/>
                      </a:moveTo>
                      <a:cubicBezTo>
                        <a:pt x="33" y="45"/>
                        <a:pt x="144" y="205"/>
                        <a:pt x="200" y="264"/>
                      </a:cubicBezTo>
                      <a:cubicBezTo>
                        <a:pt x="256" y="323"/>
                        <a:pt x="275" y="339"/>
                        <a:pt x="334" y="354"/>
                      </a:cubicBezTo>
                      <a:cubicBezTo>
                        <a:pt x="394" y="368"/>
                        <a:pt x="524" y="403"/>
                        <a:pt x="558" y="354"/>
                      </a:cubicBezTo>
                      <a:cubicBezTo>
                        <a:pt x="593" y="305"/>
                        <a:pt x="548" y="120"/>
                        <a:pt x="545" y="58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未知"/>
                <p:cNvSpPr/>
                <p:nvPr/>
              </p:nvSpPr>
              <p:spPr bwMode="auto">
                <a:xfrm>
                  <a:off x="1534" y="1275"/>
                  <a:ext cx="355" cy="1010"/>
                </a:xfrm>
                <a:custGeom>
                  <a:avLst/>
                  <a:gdLst>
                    <a:gd name="T0" fmla="*/ 0 w 355"/>
                    <a:gd name="T1" fmla="*/ 1010 h 1010"/>
                    <a:gd name="T2" fmla="*/ 213 w 355"/>
                    <a:gd name="T3" fmla="*/ 967 h 1010"/>
                    <a:gd name="T4" fmla="*/ 315 w 355"/>
                    <a:gd name="T5" fmla="*/ 777 h 1010"/>
                    <a:gd name="T6" fmla="*/ 322 w 355"/>
                    <a:gd name="T7" fmla="*/ 412 h 1010"/>
                    <a:gd name="T8" fmla="*/ 118 w 355"/>
                    <a:gd name="T9" fmla="*/ 0 h 10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55" h="1010">
                      <a:moveTo>
                        <a:pt x="0" y="1010"/>
                      </a:moveTo>
                      <a:cubicBezTo>
                        <a:pt x="35" y="1004"/>
                        <a:pt x="160" y="1006"/>
                        <a:pt x="213" y="967"/>
                      </a:cubicBezTo>
                      <a:cubicBezTo>
                        <a:pt x="266" y="928"/>
                        <a:pt x="297" y="869"/>
                        <a:pt x="315" y="777"/>
                      </a:cubicBezTo>
                      <a:cubicBezTo>
                        <a:pt x="334" y="684"/>
                        <a:pt x="355" y="542"/>
                        <a:pt x="322" y="412"/>
                      </a:cubicBezTo>
                      <a:cubicBezTo>
                        <a:pt x="289" y="283"/>
                        <a:pt x="160" y="86"/>
                        <a:pt x="1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未知"/>
                <p:cNvSpPr/>
                <p:nvPr/>
              </p:nvSpPr>
              <p:spPr bwMode="auto">
                <a:xfrm>
                  <a:off x="936" y="1304"/>
                  <a:ext cx="274" cy="1028"/>
                </a:xfrm>
                <a:custGeom>
                  <a:avLst/>
                  <a:gdLst>
                    <a:gd name="T0" fmla="*/ 198 w 274"/>
                    <a:gd name="T1" fmla="*/ 0 h 1028"/>
                    <a:gd name="T2" fmla="*/ 58 w 274"/>
                    <a:gd name="T3" fmla="*/ 504 h 1028"/>
                    <a:gd name="T4" fmla="*/ 4 w 274"/>
                    <a:gd name="T5" fmla="*/ 770 h 1028"/>
                    <a:gd name="T6" fmla="*/ 80 w 274"/>
                    <a:gd name="T7" fmla="*/ 994 h 1028"/>
                    <a:gd name="T8" fmla="*/ 274 w 274"/>
                    <a:gd name="T9" fmla="*/ 974 h 10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4" h="1028">
                      <a:moveTo>
                        <a:pt x="198" y="0"/>
                      </a:moveTo>
                      <a:cubicBezTo>
                        <a:pt x="175" y="84"/>
                        <a:pt x="90" y="376"/>
                        <a:pt x="58" y="504"/>
                      </a:cubicBezTo>
                      <a:cubicBezTo>
                        <a:pt x="26" y="632"/>
                        <a:pt x="0" y="688"/>
                        <a:pt x="4" y="770"/>
                      </a:cubicBezTo>
                      <a:cubicBezTo>
                        <a:pt x="8" y="852"/>
                        <a:pt x="35" y="960"/>
                        <a:pt x="80" y="994"/>
                      </a:cubicBezTo>
                      <a:cubicBezTo>
                        <a:pt x="125" y="1028"/>
                        <a:pt x="234" y="978"/>
                        <a:pt x="274" y="97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" name="未知"/>
                <p:cNvSpPr/>
                <p:nvPr/>
              </p:nvSpPr>
              <p:spPr bwMode="auto">
                <a:xfrm>
                  <a:off x="426" y="1292"/>
                  <a:ext cx="718" cy="259"/>
                </a:xfrm>
                <a:custGeom>
                  <a:avLst/>
                  <a:gdLst>
                    <a:gd name="T0" fmla="*/ 0 w 718"/>
                    <a:gd name="T1" fmla="*/ 76 h 259"/>
                    <a:gd name="T2" fmla="*/ 109 w 718"/>
                    <a:gd name="T3" fmla="*/ 229 h 259"/>
                    <a:gd name="T4" fmla="*/ 307 w 718"/>
                    <a:gd name="T5" fmla="*/ 245 h 259"/>
                    <a:gd name="T6" fmla="*/ 467 w 718"/>
                    <a:gd name="T7" fmla="*/ 146 h 259"/>
                    <a:gd name="T8" fmla="*/ 718 w 718"/>
                    <a:gd name="T9" fmla="*/ 0 h 2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8" h="259">
                      <a:moveTo>
                        <a:pt x="0" y="76"/>
                      </a:moveTo>
                      <a:cubicBezTo>
                        <a:pt x="19" y="102"/>
                        <a:pt x="58" y="201"/>
                        <a:pt x="109" y="229"/>
                      </a:cubicBezTo>
                      <a:cubicBezTo>
                        <a:pt x="160" y="257"/>
                        <a:pt x="247" y="259"/>
                        <a:pt x="307" y="245"/>
                      </a:cubicBezTo>
                      <a:cubicBezTo>
                        <a:pt x="367" y="232"/>
                        <a:pt x="399" y="187"/>
                        <a:pt x="467" y="146"/>
                      </a:cubicBezTo>
                      <a:cubicBezTo>
                        <a:pt x="535" y="105"/>
                        <a:pt x="666" y="30"/>
                        <a:pt x="718" y="0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1" name="未知"/>
                <p:cNvSpPr/>
                <p:nvPr/>
              </p:nvSpPr>
              <p:spPr bwMode="auto">
                <a:xfrm>
                  <a:off x="0" y="56"/>
                  <a:ext cx="994" cy="1343"/>
                </a:xfrm>
                <a:custGeom>
                  <a:avLst/>
                  <a:gdLst>
                    <a:gd name="T0" fmla="*/ 1030 w 1030"/>
                    <a:gd name="T1" fmla="*/ 33 h 1394"/>
                    <a:gd name="T2" fmla="*/ 891 w 1030"/>
                    <a:gd name="T3" fmla="*/ 39 h 1394"/>
                    <a:gd name="T4" fmla="*/ 428 w 1030"/>
                    <a:gd name="T5" fmla="*/ 265 h 1394"/>
                    <a:gd name="T6" fmla="*/ 57 w 1030"/>
                    <a:gd name="T7" fmla="*/ 695 h 1394"/>
                    <a:gd name="T8" fmla="*/ 85 w 1030"/>
                    <a:gd name="T9" fmla="*/ 1282 h 1394"/>
                    <a:gd name="T10" fmla="*/ 289 w 1030"/>
                    <a:gd name="T11" fmla="*/ 1364 h 13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030" h="1394">
                      <a:moveTo>
                        <a:pt x="1030" y="33"/>
                      </a:moveTo>
                      <a:cubicBezTo>
                        <a:pt x="1007" y="34"/>
                        <a:pt x="991" y="0"/>
                        <a:pt x="891" y="39"/>
                      </a:cubicBezTo>
                      <a:cubicBezTo>
                        <a:pt x="791" y="78"/>
                        <a:pt x="567" y="156"/>
                        <a:pt x="428" y="265"/>
                      </a:cubicBezTo>
                      <a:cubicBezTo>
                        <a:pt x="289" y="374"/>
                        <a:pt x="114" y="525"/>
                        <a:pt x="57" y="695"/>
                      </a:cubicBezTo>
                      <a:cubicBezTo>
                        <a:pt x="0" y="865"/>
                        <a:pt x="46" y="1170"/>
                        <a:pt x="85" y="1282"/>
                      </a:cubicBezTo>
                      <a:cubicBezTo>
                        <a:pt x="124" y="1394"/>
                        <a:pt x="247" y="1347"/>
                        <a:pt x="289" y="1364"/>
                      </a:cubicBezTo>
                    </a:path>
                  </a:pathLst>
                </a:custGeom>
                <a:noFill/>
                <a:ln w="28575" cmpd="sng">
                  <a:solidFill>
                    <a:schemeClr val="accent2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rgbClr val="FF0000"/>
                    </a:solidFill>
                  </a:endParaRPr>
                </a:p>
              </p:txBody>
            </p:sp>
          </p:grpSp>
        </p:grp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5801031"/>
              </p:ext>
            </p:extLst>
          </p:nvPr>
        </p:nvGraphicFramePr>
        <p:xfrm>
          <a:off x="365235" y="800115"/>
          <a:ext cx="7322822" cy="2279650"/>
        </p:xfrm>
        <a:graphic>
          <a:graphicData uri="http://schemas.openxmlformats.org/drawingml/2006/table">
            <a:tbl>
              <a:tblPr/>
              <a:tblGrid>
                <a:gridCol w="15430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29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345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29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34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297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6393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zh-CN" altLang="en-US" sz="2400" b="0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电阻</a:t>
                      </a:r>
                      <a:r>
                        <a:rPr lang="en-US" altLang="zh-CN" sz="2400" b="0" i="1" dirty="0">
                          <a:latin typeface="微软雅黑" panose="020B0503020204020204" charset="-122"/>
                          <a:ea typeface="微软雅黑" panose="020B0503020204020204" charset="-122"/>
                        </a:rPr>
                        <a:t>R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10</a:t>
                      </a:r>
                      <a:r>
                        <a:rPr kumimoji="0" lang="en-US" altLang="zh-CN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r>
                        <a:rPr kumimoji="0" lang="el-GR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  <a:cs typeface="Arial" panose="020B0604020202020204" pitchFamily="34" charset="0"/>
                        </a:rPr>
                        <a:t>Ω</a:t>
                      </a: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cs typeface="Arial" panose="020B0604020202020204" pitchFamily="34" charset="0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电压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U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/V</a:t>
                      </a: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1.0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3.0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4.0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5.0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sz="3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</a:rPr>
                        <a:t>6.0</a:t>
                      </a: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电流</a:t>
                      </a:r>
                      <a:r>
                        <a:rPr kumimoji="0" lang="en-US" sz="2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I</a:t>
                      </a: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charset="-122"/>
                          <a:ea typeface="微软雅黑" panose="020B0503020204020204" charset="-122"/>
                        </a:rPr>
                        <a:t>/A</a:t>
                      </a:r>
                    </a:p>
                  </a:txBody>
                  <a:tcPr marT="60960" marB="60960" anchor="ctr" horzOverflow="overflow">
                    <a:lnL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3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黑体" panose="02010609060101010101" pitchFamily="49" charset="-122"/>
                      </a:endParaRPr>
                    </a:p>
                  </a:txBody>
                  <a:tcPr marT="60960" marB="60960" anchor="ctr" horzOverflow="overflow">
                    <a:lnL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66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20" name="Group 75"/>
          <p:cNvGrpSpPr/>
          <p:nvPr/>
        </p:nvGrpSpPr>
        <p:grpSpPr>
          <a:xfrm>
            <a:off x="1911144" y="2302933"/>
            <a:ext cx="5776913" cy="711200"/>
            <a:chOff x="50" y="0"/>
            <a:chExt cx="3743" cy="336"/>
          </a:xfrm>
        </p:grpSpPr>
        <p:sp>
          <p:nvSpPr>
            <p:cNvPr id="21" name="Rectangle 76"/>
            <p:cNvSpPr/>
            <p:nvPr/>
          </p:nvSpPr>
          <p:spPr>
            <a:xfrm>
              <a:off x="3169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0.6</a:t>
              </a:r>
            </a:p>
          </p:txBody>
        </p:sp>
        <p:sp>
          <p:nvSpPr>
            <p:cNvPr id="22" name="Rectangle 77"/>
            <p:cNvSpPr/>
            <p:nvPr/>
          </p:nvSpPr>
          <p:spPr>
            <a:xfrm>
              <a:off x="2574" y="0"/>
              <a:ext cx="581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0.5</a:t>
              </a:r>
            </a:p>
          </p:txBody>
        </p:sp>
        <p:sp>
          <p:nvSpPr>
            <p:cNvPr id="23" name="Rectangle 78"/>
            <p:cNvSpPr/>
            <p:nvPr/>
          </p:nvSpPr>
          <p:spPr>
            <a:xfrm>
              <a:off x="1898" y="0"/>
              <a:ext cx="6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0.4</a:t>
              </a:r>
            </a:p>
          </p:txBody>
        </p:sp>
        <p:sp>
          <p:nvSpPr>
            <p:cNvPr id="24" name="Rectangle 79"/>
            <p:cNvSpPr/>
            <p:nvPr/>
          </p:nvSpPr>
          <p:spPr>
            <a:xfrm>
              <a:off x="1273" y="0"/>
              <a:ext cx="672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0.3</a:t>
              </a:r>
            </a:p>
          </p:txBody>
        </p:sp>
        <p:sp>
          <p:nvSpPr>
            <p:cNvPr id="25" name="Rectangle 80"/>
            <p:cNvSpPr/>
            <p:nvPr/>
          </p:nvSpPr>
          <p:spPr>
            <a:xfrm>
              <a:off x="664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0.2</a:t>
              </a:r>
            </a:p>
          </p:txBody>
        </p:sp>
        <p:sp>
          <p:nvSpPr>
            <p:cNvPr id="26" name="Rectangle 81"/>
            <p:cNvSpPr/>
            <p:nvPr/>
          </p:nvSpPr>
          <p:spPr>
            <a:xfrm>
              <a:off x="50" y="0"/>
              <a:ext cx="624" cy="33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>
                <a:spcBef>
                  <a:spcPct val="20000"/>
                </a:spcBef>
              </a:pPr>
              <a:r>
                <a:rPr lang="en-US" altLang="zh-CN" sz="32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0.1</a:t>
              </a:r>
            </a:p>
          </p:txBody>
        </p:sp>
      </p:grpSp>
      <p:sp>
        <p:nvSpPr>
          <p:cNvPr id="27" name="Text Box 87"/>
          <p:cNvSpPr txBox="1"/>
          <p:nvPr/>
        </p:nvSpPr>
        <p:spPr>
          <a:xfrm>
            <a:off x="292867" y="130282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实验数据</a:t>
            </a:r>
          </a:p>
        </p:txBody>
      </p:sp>
      <p:sp>
        <p:nvSpPr>
          <p:cNvPr id="28" name="矩形 27"/>
          <p:cNvSpPr/>
          <p:nvPr/>
        </p:nvSpPr>
        <p:spPr>
          <a:xfrm>
            <a:off x="1510773" y="3559178"/>
            <a:ext cx="474424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根据表格中的数据画出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I—U</a:t>
            </a:r>
            <a:r>
              <a:rPr lang="zh-CN" altLang="zh-CN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图像．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 bwMode="auto">
          <a:xfrm>
            <a:off x="508793" y="589241"/>
            <a:ext cx="7199313" cy="4304492"/>
            <a:chOff x="612" y="890"/>
            <a:chExt cx="4535" cy="2622"/>
          </a:xfrm>
        </p:grpSpPr>
        <p:grpSp>
          <p:nvGrpSpPr>
            <p:cNvPr id="3" name="Group 59"/>
            <p:cNvGrpSpPr/>
            <p:nvPr/>
          </p:nvGrpSpPr>
          <p:grpSpPr bwMode="auto">
            <a:xfrm>
              <a:off x="1054" y="970"/>
              <a:ext cx="3865" cy="2220"/>
              <a:chOff x="776" y="1039"/>
              <a:chExt cx="4956" cy="2867"/>
            </a:xfrm>
          </p:grpSpPr>
          <p:sp>
            <p:nvSpPr>
              <p:cNvPr id="35" name="Line 4"/>
              <p:cNvSpPr>
                <a:spLocks noChangeShapeType="1"/>
              </p:cNvSpPr>
              <p:nvPr/>
            </p:nvSpPr>
            <p:spPr bwMode="auto">
              <a:xfrm>
                <a:off x="776" y="3906"/>
                <a:ext cx="4956" cy="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Line 5"/>
              <p:cNvSpPr>
                <a:spLocks noChangeShapeType="1"/>
              </p:cNvSpPr>
              <p:nvPr/>
            </p:nvSpPr>
            <p:spPr bwMode="auto">
              <a:xfrm flipV="1">
                <a:off x="811" y="1039"/>
                <a:ext cx="0" cy="2867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Line 6"/>
              <p:cNvSpPr>
                <a:spLocks noChangeShapeType="1"/>
              </p:cNvSpPr>
              <p:nvPr/>
            </p:nvSpPr>
            <p:spPr bwMode="auto">
              <a:xfrm>
                <a:off x="811" y="3646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Line 7"/>
              <p:cNvSpPr>
                <a:spLocks noChangeShapeType="1"/>
              </p:cNvSpPr>
              <p:nvPr/>
            </p:nvSpPr>
            <p:spPr bwMode="auto">
              <a:xfrm>
                <a:off x="811" y="3385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Line 8"/>
              <p:cNvSpPr>
                <a:spLocks noChangeShapeType="1"/>
              </p:cNvSpPr>
              <p:nvPr/>
            </p:nvSpPr>
            <p:spPr bwMode="auto">
              <a:xfrm>
                <a:off x="811" y="3124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Line 9"/>
              <p:cNvSpPr>
                <a:spLocks noChangeShapeType="1"/>
              </p:cNvSpPr>
              <p:nvPr/>
            </p:nvSpPr>
            <p:spPr bwMode="auto">
              <a:xfrm>
                <a:off x="811" y="283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Line 10"/>
              <p:cNvSpPr>
                <a:spLocks noChangeShapeType="1"/>
              </p:cNvSpPr>
              <p:nvPr/>
            </p:nvSpPr>
            <p:spPr bwMode="auto">
              <a:xfrm>
                <a:off x="811" y="2577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Line 11"/>
              <p:cNvSpPr>
                <a:spLocks noChangeShapeType="1"/>
              </p:cNvSpPr>
              <p:nvPr/>
            </p:nvSpPr>
            <p:spPr bwMode="auto">
              <a:xfrm>
                <a:off x="811" y="2290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811" y="1978"/>
                <a:ext cx="4700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Line 13"/>
              <p:cNvSpPr>
                <a:spLocks noChangeShapeType="1"/>
              </p:cNvSpPr>
              <p:nvPr/>
            </p:nvSpPr>
            <p:spPr bwMode="auto">
              <a:xfrm>
                <a:off x="811" y="1691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Line 14"/>
              <p:cNvSpPr>
                <a:spLocks noChangeShapeType="1"/>
              </p:cNvSpPr>
              <p:nvPr/>
            </p:nvSpPr>
            <p:spPr bwMode="auto">
              <a:xfrm>
                <a:off x="811" y="1404"/>
                <a:ext cx="4709" cy="0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Line 15"/>
              <p:cNvSpPr>
                <a:spLocks noChangeShapeType="1"/>
              </p:cNvSpPr>
              <p:nvPr/>
            </p:nvSpPr>
            <p:spPr bwMode="auto">
              <a:xfrm flipV="1">
                <a:off x="123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Line 16"/>
              <p:cNvSpPr>
                <a:spLocks noChangeShapeType="1"/>
              </p:cNvSpPr>
              <p:nvPr/>
            </p:nvSpPr>
            <p:spPr bwMode="auto">
              <a:xfrm flipV="1">
                <a:off x="169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Line 17"/>
              <p:cNvSpPr>
                <a:spLocks noChangeShapeType="1"/>
              </p:cNvSpPr>
              <p:nvPr/>
            </p:nvSpPr>
            <p:spPr bwMode="auto">
              <a:xfrm flipV="1">
                <a:off x="2121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9" name="Line 18"/>
              <p:cNvSpPr>
                <a:spLocks noChangeShapeType="1"/>
              </p:cNvSpPr>
              <p:nvPr/>
            </p:nvSpPr>
            <p:spPr bwMode="auto">
              <a:xfrm flipV="1">
                <a:off x="2545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0" name="Line 19"/>
              <p:cNvSpPr>
                <a:spLocks noChangeShapeType="1"/>
              </p:cNvSpPr>
              <p:nvPr/>
            </p:nvSpPr>
            <p:spPr bwMode="auto">
              <a:xfrm flipV="1">
                <a:off x="297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" name="Line 20"/>
              <p:cNvSpPr>
                <a:spLocks noChangeShapeType="1"/>
              </p:cNvSpPr>
              <p:nvPr/>
            </p:nvSpPr>
            <p:spPr bwMode="auto">
              <a:xfrm flipV="1">
                <a:off x="3396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Line 21"/>
              <p:cNvSpPr>
                <a:spLocks noChangeShapeType="1"/>
              </p:cNvSpPr>
              <p:nvPr/>
            </p:nvSpPr>
            <p:spPr bwMode="auto">
              <a:xfrm flipV="1">
                <a:off x="3820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" name="Line 22"/>
              <p:cNvSpPr>
                <a:spLocks noChangeShapeType="1"/>
              </p:cNvSpPr>
              <p:nvPr/>
            </p:nvSpPr>
            <p:spPr bwMode="auto">
              <a:xfrm flipV="1">
                <a:off x="4245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Line 23"/>
              <p:cNvSpPr>
                <a:spLocks noChangeShapeType="1"/>
              </p:cNvSpPr>
              <p:nvPr/>
            </p:nvSpPr>
            <p:spPr bwMode="auto">
              <a:xfrm flipV="1">
                <a:off x="4706" y="1404"/>
                <a:ext cx="0" cy="2476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" name="Line 24"/>
              <p:cNvSpPr>
                <a:spLocks noChangeShapeType="1"/>
              </p:cNvSpPr>
              <p:nvPr/>
            </p:nvSpPr>
            <p:spPr bwMode="auto">
              <a:xfrm flipV="1">
                <a:off x="513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" name="Line 25"/>
              <p:cNvSpPr>
                <a:spLocks noChangeShapeType="1"/>
              </p:cNvSpPr>
              <p:nvPr/>
            </p:nvSpPr>
            <p:spPr bwMode="auto">
              <a:xfrm flipV="1">
                <a:off x="5520" y="1404"/>
                <a:ext cx="0" cy="2502"/>
              </a:xfrm>
              <a:prstGeom prst="line">
                <a:avLst/>
              </a:prstGeom>
              <a:noFill/>
              <a:ln w="19050">
                <a:solidFill>
                  <a:schemeClr val="accent2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612" y="890"/>
              <a:ext cx="68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 dirty="0">
                  <a:latin typeface="Times New Roman" panose="02020603050405020304" pitchFamily="18" charset="0"/>
                </a:rPr>
                <a:t>I/</a:t>
              </a:r>
              <a:r>
                <a:rPr lang="en-US" sz="2400" b="1" dirty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" name="Text Box 27"/>
            <p:cNvSpPr txBox="1">
              <a:spLocks noChangeArrowheads="1"/>
            </p:cNvSpPr>
            <p:nvPr/>
          </p:nvSpPr>
          <p:spPr bwMode="auto">
            <a:xfrm>
              <a:off x="4675" y="3190"/>
              <a:ext cx="47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 dirty="0">
                  <a:latin typeface="Times New Roman" panose="02020603050405020304" pitchFamily="18" charset="0"/>
                </a:rPr>
                <a:t>U</a:t>
              </a:r>
              <a:r>
                <a:rPr lang="en-US" sz="2400" b="1" dirty="0">
                  <a:latin typeface="Times New Roman" panose="02020603050405020304" pitchFamily="18" charset="0"/>
                </a:rPr>
                <a:t>/V</a:t>
              </a:r>
            </a:p>
          </p:txBody>
        </p:sp>
        <p:sp>
          <p:nvSpPr>
            <p:cNvPr id="6" name="Text Box 28"/>
            <p:cNvSpPr txBox="1">
              <a:spLocks noChangeArrowheads="1"/>
            </p:cNvSpPr>
            <p:nvPr/>
          </p:nvSpPr>
          <p:spPr bwMode="auto">
            <a:xfrm>
              <a:off x="917" y="3210"/>
              <a:ext cx="3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i="1">
                  <a:latin typeface="Times New Roman" panose="02020603050405020304" pitchFamily="18" charset="0"/>
                </a:rPr>
                <a:t>O</a:t>
              </a:r>
            </a:p>
          </p:txBody>
        </p:sp>
        <p:sp>
          <p:nvSpPr>
            <p:cNvPr id="7" name="Text Box 29"/>
            <p:cNvSpPr txBox="1">
              <a:spLocks noChangeArrowheads="1"/>
            </p:cNvSpPr>
            <p:nvPr/>
          </p:nvSpPr>
          <p:spPr bwMode="auto">
            <a:xfrm>
              <a:off x="2176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4.0</a:t>
              </a:r>
            </a:p>
          </p:txBody>
        </p:sp>
        <p:sp>
          <p:nvSpPr>
            <p:cNvPr id="8" name="Text Box 30"/>
            <p:cNvSpPr txBox="1">
              <a:spLocks noChangeArrowheads="1"/>
            </p:cNvSpPr>
            <p:nvPr/>
          </p:nvSpPr>
          <p:spPr bwMode="auto">
            <a:xfrm>
              <a:off x="2833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6.0</a:t>
              </a:r>
            </a:p>
          </p:txBody>
        </p:sp>
        <p:sp>
          <p:nvSpPr>
            <p:cNvPr id="9" name="Text Box 31"/>
            <p:cNvSpPr txBox="1">
              <a:spLocks noChangeArrowheads="1"/>
            </p:cNvSpPr>
            <p:nvPr/>
          </p:nvSpPr>
          <p:spPr bwMode="auto">
            <a:xfrm>
              <a:off x="3491" y="3189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8.0</a:t>
              </a:r>
            </a:p>
          </p:txBody>
        </p:sp>
        <p:sp>
          <p:nvSpPr>
            <p:cNvPr id="10" name="Text Box 32"/>
            <p:cNvSpPr txBox="1">
              <a:spLocks noChangeArrowheads="1"/>
            </p:cNvSpPr>
            <p:nvPr/>
          </p:nvSpPr>
          <p:spPr bwMode="auto">
            <a:xfrm>
              <a:off x="4240" y="3195"/>
              <a:ext cx="48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10.0</a:t>
              </a:r>
            </a:p>
          </p:txBody>
        </p:sp>
        <p:sp>
          <p:nvSpPr>
            <p:cNvPr id="11" name="Text Box 33"/>
            <p:cNvSpPr txBox="1">
              <a:spLocks noChangeArrowheads="1"/>
            </p:cNvSpPr>
            <p:nvPr/>
          </p:nvSpPr>
          <p:spPr bwMode="auto">
            <a:xfrm>
              <a:off x="727" y="2879"/>
              <a:ext cx="3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0.1</a:t>
              </a:r>
            </a:p>
          </p:txBody>
        </p:sp>
        <p:sp>
          <p:nvSpPr>
            <p:cNvPr id="12" name="Text Box 34"/>
            <p:cNvSpPr txBox="1">
              <a:spLocks noChangeArrowheads="1"/>
            </p:cNvSpPr>
            <p:nvPr/>
          </p:nvSpPr>
          <p:spPr bwMode="auto">
            <a:xfrm>
              <a:off x="727" y="2459"/>
              <a:ext cx="3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0.3</a:t>
              </a:r>
            </a:p>
          </p:txBody>
        </p:sp>
        <p:sp>
          <p:nvSpPr>
            <p:cNvPr id="13" name="Text Box 35"/>
            <p:cNvSpPr txBox="1">
              <a:spLocks noChangeArrowheads="1"/>
            </p:cNvSpPr>
            <p:nvPr/>
          </p:nvSpPr>
          <p:spPr bwMode="auto">
            <a:xfrm>
              <a:off x="705" y="2017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0.5</a:t>
              </a:r>
            </a:p>
          </p:txBody>
        </p:sp>
        <p:sp>
          <p:nvSpPr>
            <p:cNvPr id="14" name="Text Box 36"/>
            <p:cNvSpPr txBox="1">
              <a:spLocks noChangeArrowheads="1"/>
            </p:cNvSpPr>
            <p:nvPr/>
          </p:nvSpPr>
          <p:spPr bwMode="auto">
            <a:xfrm>
              <a:off x="702" y="1796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0.6</a:t>
              </a:r>
            </a:p>
          </p:txBody>
        </p:sp>
        <p:sp>
          <p:nvSpPr>
            <p:cNvPr id="15" name="Text Box 37"/>
            <p:cNvSpPr txBox="1">
              <a:spLocks noChangeArrowheads="1"/>
            </p:cNvSpPr>
            <p:nvPr/>
          </p:nvSpPr>
          <p:spPr bwMode="auto">
            <a:xfrm>
              <a:off x="704" y="2237"/>
              <a:ext cx="39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0.4</a:t>
              </a:r>
            </a:p>
          </p:txBody>
        </p:sp>
        <p:sp>
          <p:nvSpPr>
            <p:cNvPr id="16" name="Text Box 38"/>
            <p:cNvSpPr txBox="1">
              <a:spLocks noChangeArrowheads="1"/>
            </p:cNvSpPr>
            <p:nvPr/>
          </p:nvSpPr>
          <p:spPr bwMode="auto">
            <a:xfrm>
              <a:off x="711" y="2651"/>
              <a:ext cx="39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0.2</a:t>
              </a:r>
            </a:p>
          </p:txBody>
        </p:sp>
        <p:sp>
          <p:nvSpPr>
            <p:cNvPr id="17" name="Text Box 39"/>
            <p:cNvSpPr txBox="1">
              <a:spLocks noChangeArrowheads="1"/>
            </p:cNvSpPr>
            <p:nvPr/>
          </p:nvSpPr>
          <p:spPr bwMode="auto">
            <a:xfrm>
              <a:off x="702" y="1574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0.7</a:t>
              </a:r>
            </a:p>
          </p:txBody>
        </p:sp>
        <p:sp>
          <p:nvSpPr>
            <p:cNvPr id="18" name="Text Box 40"/>
            <p:cNvSpPr txBox="1">
              <a:spLocks noChangeArrowheads="1"/>
            </p:cNvSpPr>
            <p:nvPr/>
          </p:nvSpPr>
          <p:spPr bwMode="auto">
            <a:xfrm>
              <a:off x="702" y="1331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>
                  <a:latin typeface="Times New Roman" panose="02020603050405020304" pitchFamily="18" charset="0"/>
                </a:rPr>
                <a:t>0.8</a:t>
              </a:r>
            </a:p>
          </p:txBody>
        </p:sp>
        <p:sp>
          <p:nvSpPr>
            <p:cNvPr id="19" name="Text Box 41"/>
            <p:cNvSpPr txBox="1">
              <a:spLocks noChangeArrowheads="1"/>
            </p:cNvSpPr>
            <p:nvPr/>
          </p:nvSpPr>
          <p:spPr bwMode="auto">
            <a:xfrm>
              <a:off x="1495" y="3195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2.0</a:t>
              </a:r>
            </a:p>
          </p:txBody>
        </p:sp>
        <p:sp>
          <p:nvSpPr>
            <p:cNvPr id="20" name="Text Box 42"/>
            <p:cNvSpPr txBox="1">
              <a:spLocks noChangeArrowheads="1"/>
            </p:cNvSpPr>
            <p:nvPr/>
          </p:nvSpPr>
          <p:spPr bwMode="auto">
            <a:xfrm>
              <a:off x="1650" y="2461"/>
              <a:ext cx="22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1" name="Text Box 43"/>
            <p:cNvSpPr txBox="1">
              <a:spLocks noChangeArrowheads="1"/>
            </p:cNvSpPr>
            <p:nvPr/>
          </p:nvSpPr>
          <p:spPr bwMode="auto">
            <a:xfrm>
              <a:off x="1990" y="2257"/>
              <a:ext cx="221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2" name="Text Box 44"/>
            <p:cNvSpPr txBox="1">
              <a:spLocks noChangeArrowheads="1"/>
            </p:cNvSpPr>
            <p:nvPr/>
          </p:nvSpPr>
          <p:spPr bwMode="auto">
            <a:xfrm>
              <a:off x="2308" y="2053"/>
              <a:ext cx="227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3" name="Text Box 45"/>
            <p:cNvSpPr txBox="1">
              <a:spLocks noChangeArrowheads="1"/>
            </p:cNvSpPr>
            <p:nvPr/>
          </p:nvSpPr>
          <p:spPr bwMode="auto">
            <a:xfrm>
              <a:off x="1287" y="2643"/>
              <a:ext cx="227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24" name="Line 46"/>
            <p:cNvSpPr>
              <a:spLocks noChangeShapeType="1"/>
            </p:cNvSpPr>
            <p:nvPr/>
          </p:nvSpPr>
          <p:spPr bwMode="auto">
            <a:xfrm flipV="1">
              <a:off x="1060" y="1962"/>
              <a:ext cx="2032" cy="1249"/>
            </a:xfrm>
            <a:prstGeom prst="line">
              <a:avLst/>
            </a:prstGeom>
            <a:noFill/>
            <a:ln w="41275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 Box 47"/>
            <p:cNvSpPr txBox="1">
              <a:spLocks noChangeArrowheads="1"/>
            </p:cNvSpPr>
            <p:nvPr/>
          </p:nvSpPr>
          <p:spPr bwMode="auto">
            <a:xfrm>
              <a:off x="1835" y="3195"/>
              <a:ext cx="5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3.0</a:t>
              </a:r>
            </a:p>
          </p:txBody>
        </p:sp>
        <p:sp>
          <p:nvSpPr>
            <p:cNvPr id="26" name="Text Box 48"/>
            <p:cNvSpPr txBox="1">
              <a:spLocks noChangeArrowheads="1"/>
            </p:cNvSpPr>
            <p:nvPr/>
          </p:nvSpPr>
          <p:spPr bwMode="auto">
            <a:xfrm>
              <a:off x="2516" y="3190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5.0</a:t>
              </a:r>
            </a:p>
          </p:txBody>
        </p:sp>
        <p:sp>
          <p:nvSpPr>
            <p:cNvPr id="27" name="Text Box 49"/>
            <p:cNvSpPr txBox="1">
              <a:spLocks noChangeArrowheads="1"/>
            </p:cNvSpPr>
            <p:nvPr/>
          </p:nvSpPr>
          <p:spPr bwMode="auto">
            <a:xfrm>
              <a:off x="3151" y="3190"/>
              <a:ext cx="5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7.0</a:t>
              </a:r>
            </a:p>
          </p:txBody>
        </p:sp>
        <p:sp>
          <p:nvSpPr>
            <p:cNvPr id="28" name="Text Box 50"/>
            <p:cNvSpPr txBox="1">
              <a:spLocks noChangeArrowheads="1"/>
            </p:cNvSpPr>
            <p:nvPr/>
          </p:nvSpPr>
          <p:spPr bwMode="auto">
            <a:xfrm>
              <a:off x="1110" y="3195"/>
              <a:ext cx="55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1.0</a:t>
              </a:r>
            </a:p>
          </p:txBody>
        </p:sp>
        <p:sp>
          <p:nvSpPr>
            <p:cNvPr id="29" name="Text Box 51"/>
            <p:cNvSpPr txBox="1">
              <a:spLocks noChangeArrowheads="1"/>
            </p:cNvSpPr>
            <p:nvPr/>
          </p:nvSpPr>
          <p:spPr bwMode="auto">
            <a:xfrm>
              <a:off x="3922" y="3190"/>
              <a:ext cx="414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9.0</a:t>
              </a:r>
            </a:p>
          </p:txBody>
        </p:sp>
        <p:sp>
          <p:nvSpPr>
            <p:cNvPr id="30" name="Text Box 52"/>
            <p:cNvSpPr txBox="1">
              <a:spLocks noChangeArrowheads="1"/>
            </p:cNvSpPr>
            <p:nvPr/>
          </p:nvSpPr>
          <p:spPr bwMode="auto">
            <a:xfrm>
              <a:off x="2648" y="1849"/>
              <a:ext cx="18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1" name="Text Box 53"/>
            <p:cNvSpPr txBox="1">
              <a:spLocks noChangeArrowheads="1"/>
            </p:cNvSpPr>
            <p:nvPr/>
          </p:nvSpPr>
          <p:spPr bwMode="auto">
            <a:xfrm>
              <a:off x="2988" y="1622"/>
              <a:ext cx="220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2" name="Text Box 54"/>
            <p:cNvSpPr txBox="1">
              <a:spLocks noChangeArrowheads="1"/>
            </p:cNvSpPr>
            <p:nvPr/>
          </p:nvSpPr>
          <p:spPr bwMode="auto">
            <a:xfrm>
              <a:off x="974" y="2878"/>
              <a:ext cx="222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6000" dirty="0">
                  <a:solidFill>
                    <a:schemeClr val="hlink"/>
                  </a:solidFill>
                </a:rPr>
                <a:t>·</a:t>
              </a:r>
            </a:p>
          </p:txBody>
        </p:sp>
        <p:sp>
          <p:nvSpPr>
            <p:cNvPr id="33" name="Text Box 55"/>
            <p:cNvSpPr txBox="1">
              <a:spLocks noChangeArrowheads="1"/>
            </p:cNvSpPr>
            <p:nvPr/>
          </p:nvSpPr>
          <p:spPr bwMode="auto">
            <a:xfrm>
              <a:off x="702" y="1108"/>
              <a:ext cx="359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>
                  <a:latin typeface="Times New Roman" panose="02020603050405020304" pitchFamily="18" charset="0"/>
                </a:rPr>
                <a:t>0.9</a:t>
              </a:r>
            </a:p>
          </p:txBody>
        </p:sp>
        <p:sp>
          <p:nvSpPr>
            <p:cNvPr id="34" name="Text Box 56"/>
            <p:cNvSpPr txBox="1">
              <a:spLocks noChangeArrowheads="1"/>
            </p:cNvSpPr>
            <p:nvPr/>
          </p:nvSpPr>
          <p:spPr bwMode="auto">
            <a:xfrm>
              <a:off x="3083" y="1926"/>
              <a:ext cx="359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800" b="1" i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anose="02020603050405020304" pitchFamily="18" charset="0"/>
                </a:rPr>
                <a:t>R</a:t>
              </a:r>
              <a:endParaRPr lang="en-US" sz="1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sp>
        <p:nvSpPr>
          <p:cNvPr id="57" name="TextBox 7"/>
          <p:cNvSpPr>
            <a:spLocks noChangeArrowheads="1"/>
          </p:cNvSpPr>
          <p:nvPr/>
        </p:nvSpPr>
        <p:spPr bwMode="auto">
          <a:xfrm>
            <a:off x="2039143" y="358410"/>
            <a:ext cx="3376613" cy="59250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DB93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电阻一定时，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I-U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图象</a:t>
            </a:r>
          </a:p>
        </p:txBody>
      </p:sp>
      <p:sp>
        <p:nvSpPr>
          <p:cNvPr id="58" name="Text Box 87"/>
          <p:cNvSpPr txBox="1"/>
          <p:nvPr/>
        </p:nvSpPr>
        <p:spPr>
          <a:xfrm>
            <a:off x="256919" y="127578"/>
            <a:ext cx="132343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处理数据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charset="-122"/>
            <a:ea typeface="微软雅黑" panose="020B0503020204020204" charset="-122"/>
            <a:cs typeface="微软雅黑" panose="020B0503020204020204" charset="-122"/>
            <a:sym typeface="微软雅黑" panose="020B050302020402020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1038</Words>
  <Application>Microsoft Office PowerPoint</Application>
  <PresentationFormat>自定义</PresentationFormat>
  <Paragraphs>209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lenovo</cp:lastModifiedBy>
  <cp:revision>79</cp:revision>
  <dcterms:created xsi:type="dcterms:W3CDTF">2019-04-02T02:49:00Z</dcterms:created>
  <dcterms:modified xsi:type="dcterms:W3CDTF">2019-10-29T01:33:51Z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2052-11.1.0.8952</vt:lpwstr>
  </property>
</Properties>
</file>